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3"/>
  </p:handoutMasterIdLst>
  <p:sldIdLst>
    <p:sldId id="437" r:id="rId3"/>
    <p:sldId id="660" r:id="rId5"/>
    <p:sldId id="786" r:id="rId6"/>
    <p:sldId id="661" r:id="rId7"/>
    <p:sldId id="806" r:id="rId8"/>
    <p:sldId id="808" r:id="rId9"/>
    <p:sldId id="810" r:id="rId10"/>
    <p:sldId id="809" r:id="rId11"/>
    <p:sldId id="646" r:id="rId12"/>
    <p:sldId id="511" r:id="rId13"/>
    <p:sldId id="813" r:id="rId14"/>
    <p:sldId id="814" r:id="rId15"/>
    <p:sldId id="812" r:id="rId16"/>
    <p:sldId id="815" r:id="rId17"/>
    <p:sldId id="816" r:id="rId18"/>
    <p:sldId id="818" r:id="rId19"/>
    <p:sldId id="817" r:id="rId20"/>
    <p:sldId id="819" r:id="rId21"/>
    <p:sldId id="820" r:id="rId22"/>
    <p:sldId id="649" r:id="rId23"/>
    <p:sldId id="796" r:id="rId24"/>
    <p:sldId id="824" r:id="rId25"/>
    <p:sldId id="826" r:id="rId26"/>
    <p:sldId id="827" r:id="rId27"/>
    <p:sldId id="828" r:id="rId28"/>
    <p:sldId id="829" r:id="rId29"/>
    <p:sldId id="830" r:id="rId30"/>
    <p:sldId id="831" r:id="rId31"/>
    <p:sldId id="833" r:id="rId32"/>
    <p:sldId id="835" r:id="rId33"/>
    <p:sldId id="834" r:id="rId34"/>
    <p:sldId id="797" r:id="rId35"/>
    <p:sldId id="798" r:id="rId36"/>
    <p:sldId id="836" r:id="rId37"/>
    <p:sldId id="837" r:id="rId38"/>
    <p:sldId id="838" r:id="rId39"/>
    <p:sldId id="839" r:id="rId40"/>
    <p:sldId id="840" r:id="rId41"/>
    <p:sldId id="438" r:id="rId42"/>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5" userDrawn="1">
          <p15:clr>
            <a:srgbClr val="A4A3A4"/>
          </p15:clr>
        </p15:guide>
        <p15:guide id="2" pos="37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an tian" initials="tt" lastIdx="4" clrIdx="0"/>
  <p:cmAuthor id="2" name="zhanglw_1267@163.com" initials="z" lastIdx="2" clrIdx="1"/>
  <p:cmAuthor id="3" name="Administrator" initials="A" lastIdx="1" clrIdx="2"/>
  <p:cmAuthor id="4" name="hao wang" initials="hw" lastIdx="1" clrIdx="3"/>
  <p:cmAuthor id="0" name="Saku Uchikawa" initials="SU" lastIdx="11" clrIdx="0"/>
  <p:cmAuthor id="5" name="Raman Sharma" initials="RS" lastIdx="1" clrIdx="5"/>
  <p:cmAuthor id="6" name="zhang" initials="z" lastIdx="3" clrIdx="5"/>
  <p:cmAuthor id="8" name="86136" initials="8" lastIdx="14" clrIdx="7"/>
  <p:cmAuthor id="7" name="wllw" initials="w" lastIdx="1" clrIdx="6"/>
  <p:cmAuthor id="75" name="作者" initials="A" lastIdx="0" clrIdx="24"/>
  <p:cmAuthor id="12" name="WFLEE" initials="W" lastIdx="1" clrIdx="11"/>
  <p:cmAuthor id="76" name="Anlj" initials="A" lastIdx="12" clrIdx="25"/>
  <p:cmAuthor id="11" name="何 璇" initials="何" lastIdx="1" clrIdx="26"/>
  <p:cmAuthor id="13" name="10199" initials="1" lastIdx="3" clrIdx="12"/>
  <p:cmAuthor id="14" name="赵然" initials="赵" lastIdx="1" clrIdx="13"/>
  <p:cmAuthor id="77" name="lenovo" initials="l" lastIdx="29" clrIdx="26"/>
  <p:cmAuthor id="17" name="apple" initials="a" lastIdx="1" clrIdx="16"/>
  <p:cmAuthor id="15" name="广东地质六分公司" initials="广" lastIdx="1" clrIdx="14"/>
  <p:cmAuthor id="9" name="未知用户1" initials="未知用户1" lastIdx="96" clrIdx="8"/>
  <p:cmAuthor id="10" name="king" initials="k" lastIdx="2" clrIdx="9"/>
  <p:cmAuthor id="16" name="YY" initials="Y" lastIdx="4" clrIdx="26"/>
  <p:cmAuthor id="20" name="creep" initials="c" lastIdx="1" clrIdx="16"/>
  <p:cmAuthor id="78" name="wyin" initials="w" lastIdx="1" clrIdx="27"/>
  <p:cmAuthor id="21" name="莫辛" initials="M" lastIdx="1" clrIdx="2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FFFFFF"/>
    <a:srgbClr val="37318D"/>
    <a:srgbClr val="10688B"/>
    <a:srgbClr val="1863D2"/>
    <a:srgbClr val="FF9800"/>
    <a:srgbClr val="A0C0F0"/>
    <a:srgbClr val="6096E6"/>
    <a:srgbClr val="FFBA55"/>
    <a:srgbClr val="56CA95"/>
    <a:srgbClr val="429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1895"/>
        <p:guide pos="375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131.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
        <p:nvSpPr>
          <p:cNvPr id="5" name="页眉占位符 4"/>
          <p:cNvSpPr>
            <a:spLocks noGrp="1"/>
          </p:cNvSpPr>
          <p:nvPr>
            <p:ph type="hdr" sz="quarter" idx="11"/>
          </p:nvPr>
        </p:nvSpPr>
        <p:spPr/>
        <p:txBody>
          <a:bodyPr/>
          <a:lstStyle/>
          <a:p>
            <a:r>
              <a:rPr lang="zh-CN" altLang="en-US"/>
              <a:t>国家税务总局</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5321AD7-E08A-4495-B9B2-41C3CADED1E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xfrm>
            <a:off x="381000" y="685800"/>
            <a:ext cx="6096000" cy="3429000"/>
          </a:xfrm>
          <a:ln>
            <a:miter lim="800000"/>
          </a:ln>
        </p:spPr>
      </p:sp>
      <p:sp>
        <p:nvSpPr>
          <p:cNvPr id="13315"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1331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
        <p:nvSpPr>
          <p:cNvPr id="2" name="页眉占位符 4"/>
          <p:cNvSpPr txBox="1">
            <a:spLocks noGrp="1" noChangeArrowheads="1"/>
          </p:cNvSpPr>
          <p:nvPr>
            <p:ph type="hdr" sz="quarter"/>
          </p:nvPr>
        </p:nvSpPr>
        <p:spPr bwMode="auto">
          <a:noFill/>
        </p:spPr>
        <p:txBody>
          <a:bodyPr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uLnTx/>
                <a:uFillTx/>
                <a:latin typeface="+mn-lt"/>
                <a:ea typeface="+mn-ea"/>
                <a:cs typeface="+mn-cs"/>
              </a:rPr>
              <a:t>国家税务总局</a:t>
            </a: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09DCCD-F28B-4742-9757-F50EF82FC3E0}"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eaLnBrk="1" hangingPunct="1">
              <a:defRPr/>
            </a:pPr>
            <a:endParaRPr lang="zh-CN" altLang="en-US"/>
          </a:p>
        </p:txBody>
      </p:sp>
      <p:sp>
        <p:nvSpPr>
          <p:cNvPr id="3" name="灯片编号占位符 2"/>
          <p:cNvSpPr>
            <a:spLocks noGrp="1"/>
          </p:cNvSpPr>
          <p:nvPr>
            <p:ph type="sldNum" sz="quarter" idx="11"/>
          </p:nvPr>
        </p:nvSpPr>
        <p:spPr/>
        <p:txBody>
          <a:bodyPr/>
          <a:lstStyle/>
          <a:p>
            <a:pPr lvl="0" eaLnBrk="1" hangingPunct="1"/>
            <a:fld id="{9A0DB2DC-4C9A-4742-B13C-FB6460FD3503}" type="slidenum">
              <a:rPr lang="zh-CN" altLang="en-US" dirty="0">
                <a:latin typeface="Calibri" panose="020F0502020204030204" charset="0"/>
              </a:rPr>
            </a:fld>
            <a:endParaRPr lang="zh-CN" altLang="en-US" dirty="0">
              <a:latin typeface="Calibri" panose="020F0502020204030204" charset="0"/>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grpSp>
        <p:nvGrpSpPr>
          <p:cNvPr id="7" name="Group 7"/>
          <p:cNvGrpSpPr/>
          <p:nvPr userDrawn="1"/>
        </p:nvGrpSpPr>
        <p:grpSpPr>
          <a:xfrm>
            <a:off x="431802" y="391588"/>
            <a:ext cx="520700" cy="273049"/>
            <a:chOff x="0" y="0"/>
            <a:chExt cx="1041399" cy="549275"/>
          </a:xfrm>
        </p:grpSpPr>
        <p:sp>
          <p:nvSpPr>
            <p:cNvPr id="2056" name="Freeform 16"/>
            <p:cNvSpPr/>
            <p:nvPr/>
          </p:nvSpPr>
          <p:spPr>
            <a:xfrm>
              <a:off x="0" y="0"/>
              <a:ext cx="361950" cy="549275"/>
            </a:xfrm>
            <a:custGeom>
              <a:avLst/>
              <a:gdLst/>
              <a:ahLst/>
              <a:cxnLst>
                <a:cxn ang="0">
                  <a:pos x="3620" y="83114"/>
                </a:cxn>
                <a:cxn ang="0">
                  <a:pos x="86868" y="0"/>
                </a:cxn>
                <a:cxn ang="0">
                  <a:pos x="361950" y="274638"/>
                </a:cxn>
                <a:cxn ang="0">
                  <a:pos x="86868" y="549275"/>
                </a:cxn>
                <a:cxn ang="0">
                  <a:pos x="0" y="462547"/>
                </a:cxn>
                <a:cxn ang="0">
                  <a:pos x="191834" y="271024"/>
                </a:cxn>
                <a:cxn ang="0">
                  <a:pos x="3620" y="83114"/>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alpha val="100000"/>
              </a:srgbClr>
            </a:solidFill>
            <a:ln w="9525">
              <a:noFill/>
            </a:ln>
          </p:spPr>
          <p:txBody>
            <a:bodyPr/>
            <a:lstStyle/>
            <a:p>
              <a:endParaRPr lang="zh-CN" altLang="en-US" dirty="0">
                <a:ea typeface="微软雅黑" panose="020B0503020204020204" charset="-122"/>
              </a:endParaRPr>
            </a:p>
          </p:txBody>
        </p:sp>
        <p:sp>
          <p:nvSpPr>
            <p:cNvPr id="2057" name="Freeform 17"/>
            <p:cNvSpPr/>
            <p:nvPr/>
          </p:nvSpPr>
          <p:spPr>
            <a:xfrm>
              <a:off x="338137" y="0"/>
              <a:ext cx="360362" cy="549275"/>
            </a:xfrm>
            <a:custGeom>
              <a:avLst/>
              <a:gdLst/>
              <a:ahLst/>
              <a:cxnLst>
                <a:cxn ang="0">
                  <a:pos x="3613" y="83114"/>
                </a:cxn>
                <a:cxn ang="0">
                  <a:pos x="86704" y="0"/>
                </a:cxn>
                <a:cxn ang="0">
                  <a:pos x="360362" y="274638"/>
                </a:cxn>
                <a:cxn ang="0">
                  <a:pos x="86704" y="549275"/>
                </a:cxn>
                <a:cxn ang="0">
                  <a:pos x="0" y="462547"/>
                </a:cxn>
                <a:cxn ang="0">
                  <a:pos x="191471" y="271024"/>
                </a:cxn>
                <a:cxn ang="0">
                  <a:pos x="3613" y="83114"/>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alpha val="100000"/>
              </a:srgbClr>
            </a:solidFill>
            <a:ln w="9525">
              <a:noFill/>
            </a:ln>
          </p:spPr>
          <p:txBody>
            <a:bodyPr/>
            <a:lstStyle/>
            <a:p>
              <a:endParaRPr lang="zh-CN" altLang="en-US" dirty="0">
                <a:ea typeface="微软雅黑" panose="020B0503020204020204" charset="-122"/>
              </a:endParaRPr>
            </a:p>
          </p:txBody>
        </p:sp>
        <p:sp>
          <p:nvSpPr>
            <p:cNvPr id="2058" name="Freeform 18"/>
            <p:cNvSpPr/>
            <p:nvPr/>
          </p:nvSpPr>
          <p:spPr>
            <a:xfrm>
              <a:off x="681037" y="0"/>
              <a:ext cx="360362" cy="549275"/>
            </a:xfrm>
            <a:custGeom>
              <a:avLst/>
              <a:gdLst/>
              <a:ahLst/>
              <a:cxnLst>
                <a:cxn ang="0">
                  <a:pos x="3613" y="83114"/>
                </a:cxn>
                <a:cxn ang="0">
                  <a:pos x="85800" y="0"/>
                </a:cxn>
                <a:cxn ang="0">
                  <a:pos x="360362" y="274638"/>
                </a:cxn>
                <a:cxn ang="0">
                  <a:pos x="85800" y="549275"/>
                </a:cxn>
                <a:cxn ang="0">
                  <a:pos x="0" y="462547"/>
                </a:cxn>
                <a:cxn ang="0">
                  <a:pos x="191471" y="271024"/>
                </a:cxn>
                <a:cxn ang="0">
                  <a:pos x="3613" y="83114"/>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alpha val="100000"/>
              </a:srgbClr>
            </a:solidFill>
            <a:ln w="9525">
              <a:noFill/>
            </a:ln>
          </p:spPr>
          <p:txBody>
            <a:bodyPr/>
            <a:lstStyle/>
            <a:p>
              <a:endParaRPr lang="zh-CN" altLang="en-US" dirty="0">
                <a:ea typeface="微软雅黑" panose="020B0503020204020204" charset="-122"/>
              </a:endParaRPr>
            </a:p>
          </p:txBody>
        </p:sp>
      </p:grpSp>
      <p:cxnSp>
        <p:nvCxnSpPr>
          <p:cNvPr id="6" name="直接连接符 5"/>
          <p:cNvCxnSpPr/>
          <p:nvPr/>
        </p:nvCxnSpPr>
        <p:spPr>
          <a:xfrm>
            <a:off x="1007533" y="833967"/>
            <a:ext cx="10464800"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灯片编号占位符 7"/>
          <p:cNvSpPr>
            <a:spLocks noGrp="1"/>
          </p:cNvSpPr>
          <p:nvPr>
            <p:ph type="sldNum" sz="quarter" idx="4"/>
          </p:nvPr>
        </p:nvSpPr>
        <p:spPr>
          <a:xfrm>
            <a:off x="9167284" y="6356351"/>
            <a:ext cx="2844800" cy="366184"/>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dirty="0"/>
            </a:fld>
            <a:endParaRPr lang="zh-CN" altLang="en-US" dirty="0"/>
          </a:p>
        </p:txBody>
      </p:sp>
      <p:sp>
        <p:nvSpPr>
          <p:cNvPr id="12" name="页脚占位符 8"/>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defRPr/>
            </a:lvl1pPr>
          </a:lstStyle>
          <a:p>
            <a:pPr eaLnBrk="1" hangingPunct="1">
              <a:defRPr/>
            </a:pPr>
            <a:endParaRPr lang="zh-CN"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grpSp>
      <p:sp>
        <p:nvSpPr>
          <p:cNvPr id="8" name="灯片编号占位符 7"/>
          <p:cNvSpPr>
            <a:spLocks noGrp="1"/>
          </p:cNvSpPr>
          <p:nvPr>
            <p:ph type="sldNum" sz="quarter" idx="10"/>
          </p:nvPr>
        </p:nvSpPr>
        <p:spPr/>
        <p:txBody>
          <a:bodyPr/>
          <a:lstStyle/>
          <a:p>
            <a:fld id="{B18D3EC3-5D18-4493-A831-A92CD7BB431D}" type="slidenum">
              <a:rPr lang="zh-CN" altLang="en-US" smtClean="0"/>
            </a:fld>
            <a:endParaRPr lang="zh-CN" altLang="en-US"/>
          </a:p>
        </p:txBody>
      </p:sp>
      <p:sp>
        <p:nvSpPr>
          <p:cNvPr id="9" name="页脚占位符 8"/>
          <p:cNvSpPr>
            <a:spLocks noGrp="1"/>
          </p:cNvSpPr>
          <p:nvPr>
            <p:ph type="ftr" sz="quarter" idx="11"/>
          </p:nvPr>
        </p:nvSpPr>
        <p:spPr/>
        <p:txBody>
          <a:bodyPr/>
          <a:lstStyle/>
          <a:p>
            <a:endParaRPr lang="zh-CN" altLang="en-US"/>
          </a:p>
        </p:txBody>
      </p:sp>
      <p:sp>
        <p:nvSpPr>
          <p:cNvPr id="16" name="标题 1"/>
          <p:cNvSpPr>
            <a:spLocks noGrp="1"/>
          </p:cNvSpPr>
          <p:nvPr>
            <p:ph type="title"/>
          </p:nvPr>
        </p:nvSpPr>
        <p:spPr>
          <a:xfrm>
            <a:off x="1108985" y="276462"/>
            <a:ext cx="8539409" cy="502766"/>
          </a:xfrm>
          <a:prstGeom prst="rect">
            <a:avLst/>
          </a:prstGeom>
        </p:spPr>
        <p:txBody>
          <a:bodyPr wrap="square" anchor="ctr" anchorCtr="0">
            <a:spAutoFit/>
          </a:bodyPr>
          <a:lstStyle>
            <a:lvl1pPr algn="l">
              <a:defRPr sz="2665" b="0">
                <a:solidFill>
                  <a:schemeClr val="tx1"/>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grpSp>
        <p:nvGrpSpPr>
          <p:cNvPr id="7" name="Group 7"/>
          <p:cNvGrpSpPr/>
          <p:nvPr userDrawn="1"/>
        </p:nvGrpSpPr>
        <p:grpSpPr>
          <a:xfrm>
            <a:off x="431803" y="391588"/>
            <a:ext cx="520700" cy="273049"/>
            <a:chOff x="0" y="0"/>
            <a:chExt cx="1041399" cy="549275"/>
          </a:xfrm>
        </p:grpSpPr>
        <p:sp>
          <p:nvSpPr>
            <p:cNvPr id="2056" name="Freeform 16"/>
            <p:cNvSpPr/>
            <p:nvPr/>
          </p:nvSpPr>
          <p:spPr>
            <a:xfrm>
              <a:off x="0" y="0"/>
              <a:ext cx="361950" cy="549275"/>
            </a:xfrm>
            <a:custGeom>
              <a:avLst/>
              <a:gdLst/>
              <a:ahLst/>
              <a:cxnLst>
                <a:cxn ang="0">
                  <a:pos x="3620" y="83114"/>
                </a:cxn>
                <a:cxn ang="0">
                  <a:pos x="86868" y="0"/>
                </a:cxn>
                <a:cxn ang="0">
                  <a:pos x="361950" y="274638"/>
                </a:cxn>
                <a:cxn ang="0">
                  <a:pos x="86868" y="549275"/>
                </a:cxn>
                <a:cxn ang="0">
                  <a:pos x="0" y="462547"/>
                </a:cxn>
                <a:cxn ang="0">
                  <a:pos x="191834" y="271024"/>
                </a:cxn>
                <a:cxn ang="0">
                  <a:pos x="3620" y="83114"/>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alpha val="100000"/>
              </a:srgbClr>
            </a:solidFill>
            <a:ln w="9525">
              <a:noFill/>
            </a:ln>
          </p:spPr>
          <p:txBody>
            <a:bodyPr/>
            <a:lstStyle/>
            <a:p>
              <a:endParaRPr lang="zh-CN" altLang="en-US"/>
            </a:p>
          </p:txBody>
        </p:sp>
        <p:sp>
          <p:nvSpPr>
            <p:cNvPr id="2057" name="Freeform 17"/>
            <p:cNvSpPr/>
            <p:nvPr/>
          </p:nvSpPr>
          <p:spPr>
            <a:xfrm>
              <a:off x="338137" y="0"/>
              <a:ext cx="360362" cy="549275"/>
            </a:xfrm>
            <a:custGeom>
              <a:avLst/>
              <a:gdLst/>
              <a:ahLst/>
              <a:cxnLst>
                <a:cxn ang="0">
                  <a:pos x="3613" y="83114"/>
                </a:cxn>
                <a:cxn ang="0">
                  <a:pos x="86704" y="0"/>
                </a:cxn>
                <a:cxn ang="0">
                  <a:pos x="360362" y="274638"/>
                </a:cxn>
                <a:cxn ang="0">
                  <a:pos x="86704" y="549275"/>
                </a:cxn>
                <a:cxn ang="0">
                  <a:pos x="0" y="462547"/>
                </a:cxn>
                <a:cxn ang="0">
                  <a:pos x="191471" y="271024"/>
                </a:cxn>
                <a:cxn ang="0">
                  <a:pos x="3613" y="83114"/>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alpha val="100000"/>
              </a:srgbClr>
            </a:solidFill>
            <a:ln w="9525">
              <a:noFill/>
            </a:ln>
          </p:spPr>
          <p:txBody>
            <a:bodyPr/>
            <a:lstStyle/>
            <a:p>
              <a:endParaRPr lang="zh-CN" altLang="en-US"/>
            </a:p>
          </p:txBody>
        </p:sp>
        <p:sp>
          <p:nvSpPr>
            <p:cNvPr id="2058" name="Freeform 18"/>
            <p:cNvSpPr/>
            <p:nvPr/>
          </p:nvSpPr>
          <p:spPr>
            <a:xfrm>
              <a:off x="681037" y="0"/>
              <a:ext cx="360362" cy="549275"/>
            </a:xfrm>
            <a:custGeom>
              <a:avLst/>
              <a:gdLst/>
              <a:ahLst/>
              <a:cxnLst>
                <a:cxn ang="0">
                  <a:pos x="3613" y="83114"/>
                </a:cxn>
                <a:cxn ang="0">
                  <a:pos x="85800" y="0"/>
                </a:cxn>
                <a:cxn ang="0">
                  <a:pos x="360362" y="274638"/>
                </a:cxn>
                <a:cxn ang="0">
                  <a:pos x="85800" y="549275"/>
                </a:cxn>
                <a:cxn ang="0">
                  <a:pos x="0" y="462547"/>
                </a:cxn>
                <a:cxn ang="0">
                  <a:pos x="191471" y="271024"/>
                </a:cxn>
                <a:cxn ang="0">
                  <a:pos x="3613" y="83114"/>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alpha val="100000"/>
              </a:srgbClr>
            </a:solidFill>
            <a:ln w="9525">
              <a:noFill/>
            </a:ln>
          </p:spPr>
          <p:txBody>
            <a:bodyPr/>
            <a:lstStyle/>
            <a:p>
              <a:endParaRPr lang="zh-CN" altLang="en-US"/>
            </a:p>
          </p:txBody>
        </p:sp>
      </p:grpSp>
      <p:cxnSp>
        <p:nvCxnSpPr>
          <p:cNvPr id="6" name="直接连接符 5"/>
          <p:cNvCxnSpPr/>
          <p:nvPr/>
        </p:nvCxnSpPr>
        <p:spPr>
          <a:xfrm>
            <a:off x="1007533" y="833967"/>
            <a:ext cx="10464800"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灯片编号占位符 7"/>
          <p:cNvSpPr>
            <a:spLocks noGrp="1"/>
          </p:cNvSpPr>
          <p:nvPr>
            <p:ph type="sldNum" sz="quarter" idx="4"/>
          </p:nvPr>
        </p:nvSpPr>
        <p:spPr>
          <a:xfrm>
            <a:off x="9167284" y="6356351"/>
            <a:ext cx="2844800" cy="366184"/>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dirty="0"/>
            </a:fld>
            <a:endParaRPr lang="zh-CN" altLang="en-US" dirty="0"/>
          </a:p>
        </p:txBody>
      </p:sp>
      <p:sp>
        <p:nvSpPr>
          <p:cNvPr id="12" name="页脚占位符 8"/>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defRPr/>
            </a:lvl1pPr>
          </a:lstStyle>
          <a:p>
            <a:pPr eaLnBrk="1" hangingPunct="1">
              <a:defRPr/>
            </a:pPr>
            <a:endParaRPr lang="zh-CN" altLang="en-US"/>
          </a:p>
        </p:txBody>
      </p:sp>
      <p:sp>
        <p:nvSpPr>
          <p:cNvPr id="3" name="图片占位符 2"/>
          <p:cNvSpPr>
            <a:spLocks noGrp="1"/>
          </p:cNvSpPr>
          <p:nvPr>
            <p:ph type="pic" sz="quarter" idx="10"/>
          </p:nvPr>
        </p:nvSpPr>
        <p:spPr>
          <a:xfrm>
            <a:off x="5520000" y="1773237"/>
            <a:ext cx="6048113" cy="3816351"/>
          </a:xfrm>
        </p:spPr>
        <p:txBody>
          <a:bodyPr/>
          <a:lstStyle/>
          <a:p>
            <a:endParaRPr lang="zh-CN"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1.xml"/><Relationship Id="rId20" Type="http://schemas.openxmlformats.org/officeDocument/2006/relationships/tags" Target="../tags/tag60.xml"/><Relationship Id="rId2" Type="http://schemas.openxmlformats.org/officeDocument/2006/relationships/slideLayout" Target="../slideLayouts/slideLayout2.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7"/>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8"/>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9"/>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png"/><Relationship Id="rId2" Type="http://schemas.openxmlformats.org/officeDocument/2006/relationships/tags" Target="../tags/tag108.xml"/><Relationship Id="rId1" Type="http://schemas.openxmlformats.org/officeDocument/2006/relationships/tags" Target="../tags/tag10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tags" Target="../tags/tag110.xml"/><Relationship Id="rId1" Type="http://schemas.openxmlformats.org/officeDocument/2006/relationships/tags" Target="../tags/tag10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tags" Target="../tags/tag112.xml"/><Relationship Id="rId1" Type="http://schemas.openxmlformats.org/officeDocument/2006/relationships/tags" Target="../tags/tag11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png"/><Relationship Id="rId3" Type="http://schemas.openxmlformats.org/officeDocument/2006/relationships/image" Target="../media/image6.png"/><Relationship Id="rId2" Type="http://schemas.openxmlformats.org/officeDocument/2006/relationships/tags" Target="../tags/tag114.xml"/><Relationship Id="rId1" Type="http://schemas.openxmlformats.org/officeDocument/2006/relationships/tags" Target="../tags/tag11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116.xml"/><Relationship Id="rId1" Type="http://schemas.openxmlformats.org/officeDocument/2006/relationships/tags" Target="../tags/tag115.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png"/><Relationship Id="rId3" Type="http://schemas.openxmlformats.org/officeDocument/2006/relationships/image" Target="../media/image9.png"/><Relationship Id="rId2" Type="http://schemas.openxmlformats.org/officeDocument/2006/relationships/tags" Target="../tags/tag118.xml"/><Relationship Id="rId1" Type="http://schemas.openxmlformats.org/officeDocument/2006/relationships/tags" Target="../tags/tag11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png"/><Relationship Id="rId3" Type="http://schemas.openxmlformats.org/officeDocument/2006/relationships/image" Target="../media/image10.png"/><Relationship Id="rId2" Type="http://schemas.openxmlformats.org/officeDocument/2006/relationships/tags" Target="../tags/tag120.xml"/><Relationship Id="rId1" Type="http://schemas.openxmlformats.org/officeDocument/2006/relationships/tags" Target="../tags/tag11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png"/><Relationship Id="rId3" Type="http://schemas.openxmlformats.org/officeDocument/2006/relationships/image" Target="../media/image11.png"/><Relationship Id="rId2" Type="http://schemas.openxmlformats.org/officeDocument/2006/relationships/tags" Target="../tags/tag122.xml"/><Relationship Id="rId1" Type="http://schemas.openxmlformats.org/officeDocument/2006/relationships/tags" Target="../tags/tag12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png"/><Relationship Id="rId3" Type="http://schemas.openxmlformats.org/officeDocument/2006/relationships/image" Target="../media/image12.png"/><Relationship Id="rId2" Type="http://schemas.openxmlformats.org/officeDocument/2006/relationships/tags" Target="../tags/tag124.xml"/><Relationship Id="rId1" Type="http://schemas.openxmlformats.org/officeDocument/2006/relationships/tags" Target="../tags/tag123.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png"/><Relationship Id="rId3" Type="http://schemas.openxmlformats.org/officeDocument/2006/relationships/tags" Target="../tags/tag63.xml"/><Relationship Id="rId2" Type="http://schemas.openxmlformats.org/officeDocument/2006/relationships/tags" Target="../tags/tag62.xml"/><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image" Target="../media/image2.png"/><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3.xml"/><Relationship Id="rId3" Type="http://schemas.openxmlformats.org/officeDocument/2006/relationships/image" Target="../media/image2.png"/><Relationship Id="rId2" Type="http://schemas.openxmlformats.org/officeDocument/2006/relationships/tags" Target="../tags/tag128.xml"/><Relationship Id="rId1" Type="http://schemas.openxmlformats.org/officeDocument/2006/relationships/tags" Target="../tags/tag12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3.xml"/><Relationship Id="rId3" Type="http://schemas.openxmlformats.org/officeDocument/2006/relationships/image" Target="../media/image2.png"/><Relationship Id="rId2" Type="http://schemas.openxmlformats.org/officeDocument/2006/relationships/tags" Target="../tags/tag75.xml"/><Relationship Id="rId1" Type="http://schemas.openxmlformats.org/officeDocument/2006/relationships/tags" Target="../tags/tag7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3.xml"/><Relationship Id="rId3" Type="http://schemas.openxmlformats.org/officeDocument/2006/relationships/image" Target="../media/image2.png"/><Relationship Id="rId2" Type="http://schemas.openxmlformats.org/officeDocument/2006/relationships/tags" Target="../tags/tag130.xml"/><Relationship Id="rId1" Type="http://schemas.openxmlformats.org/officeDocument/2006/relationships/tags" Target="../tags/tag1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image" Target="../media/image15.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76.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png"/><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png"/><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png"/><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png"/><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image" Target="../media/image2.png"/><Relationship Id="rId2" Type="http://schemas.openxmlformats.org/officeDocument/2006/relationships/tags" Target="../tags/tag106.xml"/><Relationship Id="rId1" Type="http://schemas.openxmlformats.org/officeDocument/2006/relationships/tags" Target="../tags/tag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1714120"/>
            <a:ext cx="12192001" cy="257897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p>
        </p:txBody>
      </p:sp>
      <p:sp>
        <p:nvSpPr>
          <p:cNvPr id="43" name="Rectangle 3"/>
          <p:cNvSpPr txBox="1">
            <a:spLocks noChangeArrowheads="1"/>
          </p:cNvSpPr>
          <p:nvPr/>
        </p:nvSpPr>
        <p:spPr>
          <a:xfrm>
            <a:off x="4415790" y="2668270"/>
            <a:ext cx="6410325"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anose="020B0503020204020204" charset="-122"/>
                <a:ea typeface="微软雅黑" panose="020B0503020204020204" charset="-122"/>
              </a:rPr>
              <a:t>新办企业税务合规辅导系列</a:t>
            </a:r>
            <a:endParaRPr lang="zh-CN" altLang="en-US" sz="3200" b="1" dirty="0">
              <a:solidFill>
                <a:schemeClr val="bg1"/>
              </a:solidFill>
              <a:latin typeface="微软雅黑" panose="020B0503020204020204" charset="-122"/>
              <a:ea typeface="微软雅黑" panose="020B0503020204020204" charset="-122"/>
            </a:endParaRPr>
          </a:p>
          <a:p>
            <a:pPr algn="l"/>
            <a:r>
              <a:rPr lang="zh-CN" altLang="en-US" sz="4800" b="1" dirty="0">
                <a:solidFill>
                  <a:schemeClr val="bg1"/>
                </a:solidFill>
                <a:latin typeface="微软雅黑" panose="020B0503020204020204" charset="-122"/>
                <a:ea typeface="微软雅黑" panose="020B0503020204020204" charset="-122"/>
              </a:rPr>
              <a:t>涉税专业服务机构篇</a:t>
            </a:r>
            <a:endParaRPr lang="zh-CN" altLang="en-US" sz="4800" b="1" dirty="0">
              <a:solidFill>
                <a:schemeClr val="bg1"/>
              </a:solidFill>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7214" y="1755552"/>
            <a:ext cx="2634009" cy="250598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11" name="文本框 10"/>
          <p:cNvSpPr txBox="1"/>
          <p:nvPr/>
        </p:nvSpPr>
        <p:spPr>
          <a:xfrm>
            <a:off x="4866640" y="5310505"/>
            <a:ext cx="2180590" cy="615315"/>
          </a:xfrm>
          <a:prstGeom prst="rect">
            <a:avLst/>
          </a:prstGeom>
          <a:noFill/>
        </p:spPr>
        <p:txBody>
          <a:bodyPr wrap="square" lIns="0" tIns="0" rIns="0" bIns="0" rtlCol="0">
            <a:spAutoFit/>
          </a:bodyPr>
          <a:lstStyle/>
          <a:p>
            <a:pPr algn="ctr"/>
            <a:endParaRPr lang="en-US" altLang="zh-CN" sz="2000" b="1" dirty="0">
              <a:solidFill>
                <a:srgbClr val="005DA2"/>
              </a:solidFill>
              <a:latin typeface="微软雅黑" panose="020B0503020204020204" charset="-122"/>
              <a:ea typeface="微软雅黑" panose="020B0503020204020204" charset="-122"/>
            </a:endParaRPr>
          </a:p>
          <a:p>
            <a:pPr algn="ctr"/>
            <a:r>
              <a:rPr lang="zh-CN" altLang="en-US" sz="2000" b="1" dirty="0">
                <a:solidFill>
                  <a:srgbClr val="005DA2"/>
                </a:solidFill>
                <a:latin typeface="微软雅黑" panose="020B0503020204020204" charset="-122"/>
                <a:ea typeface="微软雅黑" panose="020B0503020204020204" charset="-122"/>
              </a:rPr>
              <a:t>时间：</a:t>
            </a:r>
            <a:r>
              <a:rPr lang="en-US" altLang="zh-CN" sz="2000" b="1" dirty="0">
                <a:solidFill>
                  <a:srgbClr val="005DA2"/>
                </a:solidFill>
                <a:latin typeface="微软雅黑" panose="020B0503020204020204" charset="-122"/>
                <a:ea typeface="微软雅黑" panose="020B0503020204020204" charset="-122"/>
              </a:rPr>
              <a:t>2026</a:t>
            </a:r>
            <a:r>
              <a:rPr lang="zh-CN" altLang="en-US" sz="2000" b="1" dirty="0">
                <a:solidFill>
                  <a:srgbClr val="005DA2"/>
                </a:solidFill>
                <a:latin typeface="微软雅黑" panose="020B0503020204020204" charset="-122"/>
                <a:ea typeface="微软雅黑" panose="020B0503020204020204" charset="-122"/>
              </a:rPr>
              <a:t>年</a:t>
            </a:r>
            <a:r>
              <a:rPr lang="en-US" altLang="zh-CN" sz="2000" b="1" dirty="0">
                <a:solidFill>
                  <a:srgbClr val="005DA2"/>
                </a:solidFill>
                <a:latin typeface="微软雅黑" panose="020B0503020204020204" charset="-122"/>
                <a:ea typeface="微软雅黑" panose="020B0503020204020204" charset="-122"/>
              </a:rPr>
              <a:t>1</a:t>
            </a:r>
            <a:r>
              <a:rPr lang="zh-CN" altLang="en-US" sz="2000" b="1" dirty="0">
                <a:solidFill>
                  <a:srgbClr val="005DA2"/>
                </a:solidFill>
                <a:latin typeface="微软雅黑" panose="020B0503020204020204" charset="-122"/>
                <a:ea typeface="微软雅黑" panose="020B0503020204020204" charset="-122"/>
              </a:rPr>
              <a:t>月</a:t>
            </a:r>
            <a:endParaRPr lang="zh-CN" altLang="en-US" sz="2000" b="1" dirty="0">
              <a:solidFill>
                <a:srgbClr val="005DA2"/>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0163810" y="4706620"/>
            <a:ext cx="2028190" cy="2015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mc:Choice>
    <mc:Fallback>
      <p:transition spd="med"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900" decel="100000" fill="hold"/>
                                        <p:tgtEl>
                                          <p:spTgt spid="4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3" presetID="54" presetClass="entr" presetSubtype="0" accel="1000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ppt_w*0.05"/>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anim calcmode="lin" valueType="num">
                                      <p:cBhvr>
                                        <p:cTn id="27" dur="500" fill="hold"/>
                                        <p:tgtEl>
                                          <p:spTgt spid="11"/>
                                        </p:tgtEl>
                                        <p:attrNameLst>
                                          <p:attrName>ppt_x</p:attrName>
                                        </p:attrNameLst>
                                      </p:cBhvr>
                                      <p:tavLst>
                                        <p:tav tm="0">
                                          <p:val>
                                            <p:strVal val="#ppt_x-.2"/>
                                          </p:val>
                                        </p:tav>
                                        <p:tav tm="100000">
                                          <p:val>
                                            <p:strVal val="#ppt_x"/>
                                          </p:val>
                                        </p:tav>
                                      </p:tavLst>
                                    </p:anim>
                                    <p:anim calcmode="lin" valueType="num">
                                      <p:cBhvr>
                                        <p:cTn id="28" dur="500" fill="hold"/>
                                        <p:tgtEl>
                                          <p:spTgt spid="11"/>
                                        </p:tgtEl>
                                        <p:attrNameLst>
                                          <p:attrName>ppt_y</p:attrName>
                                        </p:attrNameLst>
                                      </p:cBhvr>
                                      <p:tavLst>
                                        <p:tav tm="0">
                                          <p:val>
                                            <p:strVal val="#ppt_y"/>
                                          </p:val>
                                        </p:tav>
                                        <p:tav tm="100000">
                                          <p:val>
                                            <p:strVal val="#ppt_y"/>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5" grpId="0" animBg="1"/>
      <p:bldP spid="43" grpId="1"/>
      <p:bldP spid="15" grpId="1" animBg="1"/>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custDataLst>
              <p:tags r:id="rId1"/>
            </p:custDataLst>
          </p:nvPr>
        </p:nvSpPr>
        <p:spPr>
          <a:xfrm>
            <a:off x="745490" y="2976245"/>
            <a:ext cx="4922520" cy="497205"/>
          </a:xfrm>
          <a:prstGeom prst="rect">
            <a:avLst/>
          </a:prstGeom>
          <a:noFill/>
        </p:spPr>
        <p:txBody>
          <a:bodyPr wrap="square" rtlCol="0">
            <a:noAutofit/>
          </a:bodyPr>
          <a:p>
            <a:pPr marL="285750" indent="-285750" algn="just" fontAlgn="auto">
              <a:lnSpc>
                <a:spcPct val="150000"/>
              </a:lnSpc>
              <a:buFont typeface="Wingdings" panose="05000000000000000000" pitchFamily="2" charset="2"/>
              <a:buChar char="u"/>
            </a:pPr>
            <a:endParaRPr lang="zh-CN" altLang="en-US" sz="2000" dirty="0">
              <a:solidFill>
                <a:schemeClr val="tx1">
                  <a:lumMod val="75000"/>
                  <a:lumOff val="25000"/>
                </a:schemeClr>
              </a:solidFill>
              <a:sym typeface="+mn-ea"/>
            </a:endParaRPr>
          </a:p>
        </p:txBody>
      </p:sp>
      <p:sp>
        <p:nvSpPr>
          <p:cNvPr id="112" name="文本框 111"/>
          <p:cNvSpPr txBox="1"/>
          <p:nvPr>
            <p:custDataLst>
              <p:tags r:id="rId2"/>
            </p:custDataLst>
          </p:nvPr>
        </p:nvSpPr>
        <p:spPr>
          <a:xfrm>
            <a:off x="1069975" y="304800"/>
            <a:ext cx="4892040" cy="615315"/>
          </a:xfrm>
          <a:prstGeom prst="rect">
            <a:avLst/>
          </a:prstGeom>
          <a:noFill/>
        </p:spPr>
        <p:txBody>
          <a:bodyPr wrap="square" lIns="0" tIns="0" rIns="0" bIns="0" rtlCol="0">
            <a:spAutoFit/>
          </a:bodyPr>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涉税专业服务机构信用信息查询</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文本框 3"/>
          <p:cNvSpPr txBox="1"/>
          <p:nvPr/>
        </p:nvSpPr>
        <p:spPr>
          <a:xfrm>
            <a:off x="782320" y="911225"/>
            <a:ext cx="10476230" cy="2861310"/>
          </a:xfrm>
          <a:prstGeom prst="rect">
            <a:avLst/>
          </a:prstGeom>
          <a:noFill/>
        </p:spPr>
        <p:txBody>
          <a:bodyPr wrap="square" rtlCol="0" anchor="t">
            <a:spAutoFit/>
          </a:bodyPr>
          <a:p>
            <a:r>
              <a:rPr lang="en-US" altLang="zh-CN" sz="2000">
                <a:solidFill>
                  <a:srgbClr val="1F2329"/>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rgbClr val="1F2329"/>
                </a:solidFill>
                <a:latin typeface="微软雅黑" panose="020B0503020204020204" charset="-122"/>
                <a:ea typeface="微软雅黑" panose="020B0503020204020204" charset="-122"/>
                <a:cs typeface="微软雅黑" panose="020B0503020204020204" charset="-122"/>
                <a:sym typeface="+mn-ea"/>
              </a:rPr>
              <a:t>涉税专业服务管理办法（试行）</a:t>
            </a:r>
            <a:r>
              <a:rPr lang="en-US" altLang="zh-CN" sz="2000">
                <a:solidFill>
                  <a:srgbClr val="1F2329"/>
                </a:solidFill>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第十八条</a:t>
            </a:r>
            <a:r>
              <a:rPr lang="en-US" altLang="zh-CN" sz="2000">
                <a:latin typeface="微软雅黑" panose="020B0503020204020204" charset="-122"/>
                <a:ea typeface="微软雅黑" panose="020B0503020204020204" charset="-122"/>
                <a:cs typeface="微软雅黑" panose="020B0503020204020204" charset="-122"/>
                <a:sym typeface="+mn-ea"/>
              </a:rPr>
              <a:t>  </a:t>
            </a:r>
            <a:endParaRPr lang="en-US" altLang="zh-CN"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税务机关应当建立涉税专业服务信用评价管理制度，涉税专业服务机构信用（英文名称为</a:t>
            </a:r>
            <a:r>
              <a:rPr lang="en-US" altLang="zh-CN" sz="2000">
                <a:latin typeface="微软雅黑" panose="020B0503020204020204" charset="-122"/>
                <a:ea typeface="微软雅黑" panose="020B0503020204020204" charset="-122"/>
                <a:cs typeface="微软雅黑" panose="020B0503020204020204" charset="-122"/>
                <a:sym typeface="+mn-ea"/>
              </a:rPr>
              <a:t>Tax Service Credit</a:t>
            </a:r>
            <a:r>
              <a:rPr lang="zh-CN" altLang="en-US" sz="2000">
                <a:latin typeface="微软雅黑" panose="020B0503020204020204" charset="-122"/>
                <a:ea typeface="微软雅黑" panose="020B0503020204020204" charset="-122"/>
                <a:cs typeface="微软雅黑" panose="020B0503020204020204" charset="-122"/>
                <a:sym typeface="+mn-ea"/>
              </a:rPr>
              <a:t>，缩写为</a:t>
            </a:r>
            <a:r>
              <a:rPr lang="en-US" altLang="zh-CN" sz="2000">
                <a:latin typeface="微软雅黑" panose="020B0503020204020204" charset="-122"/>
                <a:ea typeface="微软雅黑" panose="020B0503020204020204" charset="-122"/>
                <a:cs typeface="微软雅黑" panose="020B0503020204020204" charset="-122"/>
                <a:sym typeface="+mn-ea"/>
              </a:rPr>
              <a:t>TSC</a:t>
            </a:r>
            <a:r>
              <a:rPr lang="zh-CN" altLang="en-US" sz="2000">
                <a:latin typeface="微软雅黑" panose="020B0503020204020204" charset="-122"/>
                <a:ea typeface="微软雅黑" panose="020B0503020204020204" charset="-122"/>
                <a:cs typeface="微软雅黑" panose="020B0503020204020204" charset="-122"/>
                <a:sym typeface="+mn-ea"/>
              </a:rPr>
              <a:t>）按照从高到低顺序分为五级，分别是</a:t>
            </a:r>
            <a:r>
              <a:rPr lang="en-US" altLang="zh-CN" sz="2000">
                <a:latin typeface="微软雅黑" panose="020B0503020204020204" charset="-122"/>
                <a:ea typeface="微软雅黑" panose="020B0503020204020204" charset="-122"/>
                <a:cs typeface="微软雅黑" panose="020B0503020204020204" charset="-122"/>
                <a:sym typeface="+mn-ea"/>
              </a:rPr>
              <a:t>TSC5</a:t>
            </a:r>
            <a:r>
              <a:rPr lang="zh-CN" altLang="en-US" sz="2000">
                <a:latin typeface="微软雅黑" panose="020B0503020204020204" charset="-122"/>
                <a:ea typeface="微软雅黑" panose="020B0503020204020204" charset="-122"/>
                <a:cs typeface="微软雅黑" panose="020B0503020204020204" charset="-122"/>
                <a:sym typeface="+mn-ea"/>
              </a:rPr>
              <a:t>级、</a:t>
            </a:r>
            <a:r>
              <a:rPr lang="en-US" altLang="zh-CN" sz="2000">
                <a:latin typeface="微软雅黑" panose="020B0503020204020204" charset="-122"/>
                <a:ea typeface="微软雅黑" panose="020B0503020204020204" charset="-122"/>
                <a:cs typeface="微软雅黑" panose="020B0503020204020204" charset="-122"/>
                <a:sym typeface="+mn-ea"/>
              </a:rPr>
              <a:t>TSC4</a:t>
            </a:r>
            <a:r>
              <a:rPr lang="zh-CN" altLang="en-US" sz="2000">
                <a:latin typeface="微软雅黑" panose="020B0503020204020204" charset="-122"/>
                <a:ea typeface="微软雅黑" panose="020B0503020204020204" charset="-122"/>
                <a:cs typeface="微软雅黑" panose="020B0503020204020204" charset="-122"/>
                <a:sym typeface="+mn-ea"/>
              </a:rPr>
              <a:t>级、</a:t>
            </a:r>
            <a:r>
              <a:rPr lang="en-US" altLang="zh-CN" sz="2000">
                <a:latin typeface="微软雅黑" panose="020B0503020204020204" charset="-122"/>
                <a:ea typeface="微软雅黑" panose="020B0503020204020204" charset="-122"/>
                <a:cs typeface="微软雅黑" panose="020B0503020204020204" charset="-122"/>
                <a:sym typeface="+mn-ea"/>
              </a:rPr>
              <a:t>TSC3</a:t>
            </a:r>
            <a:r>
              <a:rPr lang="zh-CN" altLang="en-US" sz="2000">
                <a:latin typeface="微软雅黑" panose="020B0503020204020204" charset="-122"/>
                <a:ea typeface="微软雅黑" panose="020B0503020204020204" charset="-122"/>
                <a:cs typeface="微软雅黑" panose="020B0503020204020204" charset="-122"/>
                <a:sym typeface="+mn-ea"/>
              </a:rPr>
              <a:t>级、</a:t>
            </a:r>
            <a:r>
              <a:rPr lang="en-US" altLang="zh-CN" sz="2000">
                <a:latin typeface="微软雅黑" panose="020B0503020204020204" charset="-122"/>
                <a:ea typeface="微软雅黑" panose="020B0503020204020204" charset="-122"/>
                <a:cs typeface="微软雅黑" panose="020B0503020204020204" charset="-122"/>
                <a:sym typeface="+mn-ea"/>
              </a:rPr>
              <a:t>TSC2</a:t>
            </a:r>
            <a:r>
              <a:rPr lang="zh-CN" altLang="en-US" sz="2000">
                <a:latin typeface="微软雅黑" panose="020B0503020204020204" charset="-122"/>
                <a:ea typeface="微软雅黑" panose="020B0503020204020204" charset="-122"/>
                <a:cs typeface="微软雅黑" panose="020B0503020204020204" charset="-122"/>
                <a:sym typeface="+mn-ea"/>
              </a:rPr>
              <a:t>级和</a:t>
            </a:r>
            <a:r>
              <a:rPr lang="en-US" altLang="zh-CN" sz="2000">
                <a:latin typeface="微软雅黑" panose="020B0503020204020204" charset="-122"/>
                <a:ea typeface="微软雅黑" panose="020B0503020204020204" charset="-122"/>
                <a:cs typeface="微软雅黑" panose="020B0503020204020204" charset="-122"/>
                <a:sym typeface="+mn-ea"/>
              </a:rPr>
              <a:t>TSC1</a:t>
            </a:r>
            <a:r>
              <a:rPr lang="zh-CN" altLang="en-US" sz="2000">
                <a:latin typeface="微软雅黑" panose="020B0503020204020204" charset="-122"/>
                <a:ea typeface="微软雅黑" panose="020B0503020204020204" charset="-122"/>
                <a:cs typeface="微软雅黑" panose="020B0503020204020204" charset="-122"/>
                <a:sym typeface="+mn-ea"/>
              </a:rPr>
              <a:t>级。</a:t>
            </a:r>
            <a:endParaRPr lang="zh-CN" altLang="en-US" sz="2000">
              <a:latin typeface="微软雅黑" panose="020B0503020204020204" charset="-122"/>
              <a:ea typeface="微软雅黑" panose="020B0503020204020204" charset="-122"/>
              <a:cs typeface="微软雅黑" panose="020B0503020204020204" charset="-122"/>
            </a:endParaRPr>
          </a:p>
          <a:p>
            <a:endParaRPr lang="en-US" altLang="zh-CN"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sym typeface="+mn-ea"/>
              </a:rPr>
              <a:t>税务机关对涉税服务人员采取信用积分和执业负面记录相结合的方式进行信用记录，建立累积信用积分激励机制，并为其提供自身信用记录的查询及下载服务。</a:t>
            </a:r>
            <a:endParaRPr lang="zh-CN" altLang="en-US" sz="2000">
              <a:latin typeface="微软雅黑" panose="020B0503020204020204" charset="-122"/>
              <a:ea typeface="微软雅黑" panose="020B0503020204020204" charset="-122"/>
              <a:cs typeface="微软雅黑" panose="020B0503020204020204" charset="-122"/>
            </a:endParaRPr>
          </a:p>
          <a:p>
            <a:endParaRPr lang="en-US" altLang="zh-CN"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sym typeface="+mn-ea"/>
              </a:rPr>
              <a:t>税务机关根据涉税专业服务机构及涉税服务人员信用情况采取激励和约束措施。</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782320" y="4077970"/>
            <a:ext cx="5379720" cy="1938020"/>
          </a:xfrm>
          <a:prstGeom prst="rect">
            <a:avLst/>
          </a:prstGeom>
          <a:solidFill>
            <a:srgbClr val="DCDCDC"/>
          </a:solidFill>
        </p:spPr>
        <p:txBody>
          <a:bodyPr wrap="square">
            <a:spAutoFit/>
          </a:bodyPr>
          <a:p>
            <a:pPr algn="l">
              <a:buClrTx/>
              <a:buSzTx/>
              <a:buFontTx/>
            </a:pPr>
            <a:r>
              <a:rPr lang="zh-CN" altLang="en-US" sz="2400" b="1">
                <a:solidFill>
                  <a:srgbClr val="00B050"/>
                </a:solidFill>
              </a:rPr>
              <a:t>TSC5级</a:t>
            </a:r>
            <a:r>
              <a:rPr lang="zh-CN" altLang="en-US" sz="2400" b="1"/>
              <a:t>：信用积分≥400分；</a:t>
            </a:r>
            <a:endParaRPr lang="zh-CN" altLang="en-US" sz="2400" b="1"/>
          </a:p>
          <a:p>
            <a:pPr algn="l">
              <a:buClrTx/>
              <a:buSzTx/>
              <a:buFontTx/>
            </a:pPr>
            <a:r>
              <a:rPr lang="zh-CN" altLang="en-US" sz="2400" b="1">
                <a:solidFill>
                  <a:srgbClr val="00B0F0"/>
                </a:solidFill>
              </a:rPr>
              <a:t>TSC4级</a:t>
            </a:r>
            <a:r>
              <a:rPr lang="zh-CN" altLang="en-US" sz="2400" b="1"/>
              <a:t>：300分</a:t>
            </a:r>
            <a:r>
              <a:rPr lang="en-US" altLang="zh-CN" sz="2400" b="1"/>
              <a:t>≤</a:t>
            </a:r>
            <a:r>
              <a:rPr lang="zh-CN" altLang="en-US" sz="2400" b="1"/>
              <a:t>信用积分＜400分；</a:t>
            </a:r>
            <a:endParaRPr lang="zh-CN" altLang="en-US" sz="2400" b="1"/>
          </a:p>
          <a:p>
            <a:pPr algn="l">
              <a:buClrTx/>
              <a:buSzTx/>
              <a:buFontTx/>
            </a:pPr>
            <a:r>
              <a:rPr lang="zh-CN" altLang="en-US" sz="2400" b="1">
                <a:solidFill>
                  <a:srgbClr val="FFFF00"/>
                </a:solidFill>
              </a:rPr>
              <a:t>TSC3级</a:t>
            </a:r>
            <a:r>
              <a:rPr lang="zh-CN" altLang="en-US" sz="2400" b="1"/>
              <a:t>：200分</a:t>
            </a:r>
            <a:r>
              <a:rPr lang="en-US" altLang="zh-CN" sz="2400" b="1">
                <a:sym typeface="+mn-ea"/>
              </a:rPr>
              <a:t>≤</a:t>
            </a:r>
            <a:r>
              <a:rPr lang="zh-CN" altLang="en-US" sz="2400" b="1"/>
              <a:t>信用积分＜300分；</a:t>
            </a:r>
            <a:endParaRPr lang="zh-CN" altLang="en-US" sz="2400" b="1"/>
          </a:p>
          <a:p>
            <a:pPr algn="l">
              <a:buClrTx/>
              <a:buSzTx/>
              <a:buFontTx/>
            </a:pPr>
            <a:r>
              <a:rPr lang="zh-CN" altLang="en-US" sz="2400" b="1">
                <a:solidFill>
                  <a:srgbClr val="FFC000"/>
                </a:solidFill>
              </a:rPr>
              <a:t>TSC2级</a:t>
            </a:r>
            <a:r>
              <a:rPr lang="zh-CN" altLang="en-US" sz="2400" b="1"/>
              <a:t>：100分</a:t>
            </a:r>
            <a:r>
              <a:rPr lang="en-US" altLang="zh-CN" sz="2400" b="1">
                <a:sym typeface="+mn-ea"/>
              </a:rPr>
              <a:t>≤</a:t>
            </a:r>
            <a:r>
              <a:rPr lang="zh-CN" altLang="en-US" sz="2400" b="1"/>
              <a:t>信用积分＜200分；</a:t>
            </a:r>
            <a:endParaRPr lang="zh-CN" altLang="en-US" sz="2400" b="1"/>
          </a:p>
          <a:p>
            <a:pPr algn="l">
              <a:buClrTx/>
              <a:buSzTx/>
              <a:buFontTx/>
            </a:pPr>
            <a:r>
              <a:rPr lang="zh-CN" altLang="en-US" sz="2400" b="1">
                <a:solidFill>
                  <a:srgbClr val="FF0000"/>
                </a:solidFill>
              </a:rPr>
              <a:t>TSC1级</a:t>
            </a:r>
            <a:r>
              <a:rPr lang="zh-CN" altLang="en-US" sz="2400" b="1"/>
              <a:t>：信用积分＜100分。</a:t>
            </a:r>
            <a:endParaRPr lang="zh-CN" altLang="en-US" sz="2400" b="1"/>
          </a:p>
        </p:txBody>
      </p:sp>
      <p:sp>
        <p:nvSpPr>
          <p:cNvPr id="6" name="文本框 5"/>
          <p:cNvSpPr txBox="1"/>
          <p:nvPr/>
        </p:nvSpPr>
        <p:spPr>
          <a:xfrm>
            <a:off x="6443345" y="4052570"/>
            <a:ext cx="5365115" cy="1014730"/>
          </a:xfrm>
          <a:prstGeom prst="rect">
            <a:avLst/>
          </a:prstGeom>
          <a:noFill/>
        </p:spPr>
        <p:txBody>
          <a:bodyPr wrap="square" rtlCol="0" anchor="t">
            <a:spAutoFit/>
          </a:bodyPr>
          <a:p>
            <a:r>
              <a:rPr lang="zh-CN" altLang="en-US" sz="2000">
                <a:latin typeface="微软雅黑" panose="020B0503020204020204" charset="-122"/>
                <a:ea typeface="微软雅黑" panose="020B0503020204020204" charset="-122"/>
                <a:cs typeface="微软雅黑" panose="020B0503020204020204" charset="-122"/>
              </a:rPr>
              <a:t>评价周期</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每年</a:t>
            </a:r>
            <a:r>
              <a:rPr lang="en-US" altLang="zh-CN" sz="2000">
                <a:latin typeface="微软雅黑" panose="020B0503020204020204" charset="-122"/>
                <a:ea typeface="微软雅黑" panose="020B0503020204020204" charset="-122"/>
                <a:cs typeface="微软雅黑" panose="020B0503020204020204" charset="-122"/>
              </a:rPr>
              <a:t>1</a:t>
            </a:r>
            <a:r>
              <a:rPr lang="zh-CN" altLang="en-US" sz="2000">
                <a:latin typeface="微软雅黑" panose="020B0503020204020204" charset="-122"/>
                <a:ea typeface="微软雅黑" panose="020B0503020204020204" charset="-122"/>
                <a:cs typeface="微软雅黑" panose="020B0503020204020204" charset="-122"/>
              </a:rPr>
              <a:t>月</a:t>
            </a:r>
            <a:r>
              <a:rPr lang="en-US" altLang="zh-CN" sz="2000">
                <a:latin typeface="微软雅黑" panose="020B0503020204020204" charset="-122"/>
                <a:ea typeface="微软雅黑" panose="020B0503020204020204" charset="-122"/>
                <a:cs typeface="微软雅黑" panose="020B0503020204020204" charset="-122"/>
              </a:rPr>
              <a:t>1</a:t>
            </a:r>
            <a:r>
              <a:rPr lang="zh-CN" altLang="en-US" sz="2000">
                <a:latin typeface="微软雅黑" panose="020B0503020204020204" charset="-122"/>
                <a:ea typeface="微软雅黑" panose="020B0503020204020204" charset="-122"/>
                <a:cs typeface="微软雅黑" panose="020B0503020204020204" charset="-122"/>
              </a:rPr>
              <a:t>日至</a:t>
            </a:r>
            <a:r>
              <a:rPr lang="en-US" altLang="zh-CN" sz="2000">
                <a:latin typeface="微软雅黑" panose="020B0503020204020204" charset="-122"/>
                <a:ea typeface="微软雅黑" panose="020B0503020204020204" charset="-122"/>
                <a:cs typeface="微软雅黑" panose="020B0503020204020204" charset="-122"/>
              </a:rPr>
              <a:t>12</a:t>
            </a:r>
            <a:r>
              <a:rPr lang="zh-CN" altLang="en-US" sz="2000">
                <a:latin typeface="微软雅黑" panose="020B0503020204020204" charset="-122"/>
                <a:ea typeface="微软雅黑" panose="020B0503020204020204" charset="-122"/>
                <a:cs typeface="微软雅黑" panose="020B0503020204020204" charset="-122"/>
              </a:rPr>
              <a:t>月</a:t>
            </a:r>
            <a:r>
              <a:rPr lang="en-US" altLang="zh-CN" sz="2000">
                <a:latin typeface="微软雅黑" panose="020B0503020204020204" charset="-122"/>
                <a:ea typeface="微软雅黑" panose="020B0503020204020204" charset="-122"/>
                <a:cs typeface="微软雅黑" panose="020B0503020204020204" charset="-122"/>
              </a:rPr>
              <a:t>31</a:t>
            </a:r>
            <a:r>
              <a:rPr lang="zh-CN" altLang="en-US" sz="2000">
                <a:latin typeface="微软雅黑" panose="020B0503020204020204" charset="-122"/>
                <a:ea typeface="微软雅黑" panose="020B0503020204020204" charset="-122"/>
                <a:cs typeface="微软雅黑" panose="020B0503020204020204" charset="-122"/>
              </a:rPr>
              <a:t>日</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计算评价周期内的累计积分</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按月公告</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下个评价周期重新积分</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3"/>
          <a:stretch>
            <a:fillRect/>
          </a:stretch>
        </p:blipFill>
        <p:spPr>
          <a:xfrm>
            <a:off x="10965180" y="5546090"/>
            <a:ext cx="1226820" cy="1219200"/>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custDataLst>
              <p:tags r:id="rId1"/>
            </p:custDataLst>
          </p:nvPr>
        </p:nvSpPr>
        <p:spPr>
          <a:xfrm>
            <a:off x="745490" y="2976245"/>
            <a:ext cx="4922520" cy="497205"/>
          </a:xfrm>
          <a:prstGeom prst="rect">
            <a:avLst/>
          </a:prstGeom>
          <a:noFill/>
        </p:spPr>
        <p:txBody>
          <a:bodyPr wrap="square" rtlCol="0">
            <a:noAutofit/>
          </a:bodyPr>
          <a:p>
            <a:pPr marL="285750" indent="-285750" algn="just" fontAlgn="auto">
              <a:lnSpc>
                <a:spcPct val="150000"/>
              </a:lnSpc>
              <a:buFont typeface="Wingdings" panose="05000000000000000000" pitchFamily="2" charset="2"/>
              <a:buChar char="u"/>
            </a:pPr>
            <a:endParaRPr lang="zh-CN" altLang="en-US" sz="2000" dirty="0">
              <a:solidFill>
                <a:schemeClr val="tx1">
                  <a:lumMod val="75000"/>
                  <a:lumOff val="25000"/>
                </a:schemeClr>
              </a:solidFill>
              <a:sym typeface="+mn-ea"/>
            </a:endParaRPr>
          </a:p>
        </p:txBody>
      </p:sp>
      <p:sp>
        <p:nvSpPr>
          <p:cNvPr id="112" name="文本框 111"/>
          <p:cNvSpPr txBox="1"/>
          <p:nvPr>
            <p:custDataLst>
              <p:tags r:id="rId2"/>
            </p:custDataLst>
          </p:nvPr>
        </p:nvSpPr>
        <p:spPr>
          <a:xfrm>
            <a:off x="1069975" y="304800"/>
            <a:ext cx="4892040" cy="615315"/>
          </a:xfrm>
          <a:prstGeom prst="rect">
            <a:avLst/>
          </a:prstGeom>
          <a:noFill/>
        </p:spPr>
        <p:txBody>
          <a:bodyPr wrap="square" lIns="0" tIns="0" rIns="0" bIns="0" rtlCol="0">
            <a:spAutoFit/>
          </a:bodyPr>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涉税专业服务机构信用信息查询</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文本框 3"/>
          <p:cNvSpPr txBox="1"/>
          <p:nvPr/>
        </p:nvSpPr>
        <p:spPr>
          <a:xfrm>
            <a:off x="1562100" y="1064260"/>
            <a:ext cx="8761095" cy="368300"/>
          </a:xfrm>
          <a:prstGeom prst="rect">
            <a:avLst/>
          </a:prstGeom>
          <a:noFill/>
        </p:spPr>
        <p:txBody>
          <a:bodyPr wrap="square" rtlCol="0">
            <a:spAutoFit/>
          </a:bodyPr>
          <a:p>
            <a:r>
              <a:rPr lang="zh-CN" altLang="en-US"/>
              <a:t>国家税务总局官网</a:t>
            </a:r>
            <a:r>
              <a:rPr lang="en-US" altLang="zh-CN"/>
              <a:t>——</a:t>
            </a:r>
            <a:r>
              <a:rPr lang="zh-CN" altLang="en-US"/>
              <a:t>【纳税服务】</a:t>
            </a:r>
            <a:r>
              <a:rPr lang="en-US" altLang="zh-CN"/>
              <a:t>——</a:t>
            </a:r>
            <a:r>
              <a:rPr lang="zh-CN" altLang="en-US"/>
              <a:t>【我要查】</a:t>
            </a:r>
            <a:r>
              <a:rPr lang="en-US" altLang="zh-CN"/>
              <a:t>——</a:t>
            </a:r>
            <a:r>
              <a:rPr lang="zh-CN" altLang="en-US"/>
              <a:t>【涉税专业服务机构查询】</a:t>
            </a:r>
            <a:endParaRPr lang="zh-CN" altLang="en-US"/>
          </a:p>
        </p:txBody>
      </p:sp>
      <p:pic>
        <p:nvPicPr>
          <p:cNvPr id="2" name="图片 1"/>
          <p:cNvPicPr>
            <a:picLocks noChangeAspect="1"/>
          </p:cNvPicPr>
          <p:nvPr/>
        </p:nvPicPr>
        <p:blipFill>
          <a:blip r:embed="rId3"/>
          <a:stretch>
            <a:fillRect/>
          </a:stretch>
        </p:blipFill>
        <p:spPr>
          <a:xfrm>
            <a:off x="623570" y="1738630"/>
            <a:ext cx="11199495" cy="1825625"/>
          </a:xfrm>
          <a:prstGeom prst="rect">
            <a:avLst/>
          </a:prstGeom>
        </p:spPr>
      </p:pic>
      <p:pic>
        <p:nvPicPr>
          <p:cNvPr id="3" name="图片 2"/>
          <p:cNvPicPr>
            <a:picLocks noChangeAspect="1"/>
          </p:cNvPicPr>
          <p:nvPr/>
        </p:nvPicPr>
        <p:blipFill>
          <a:blip r:embed="rId4"/>
          <a:stretch>
            <a:fillRect/>
          </a:stretch>
        </p:blipFill>
        <p:spPr>
          <a:xfrm>
            <a:off x="10965180" y="5556885"/>
            <a:ext cx="1226820" cy="1219200"/>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custDataLst>
              <p:tags r:id="rId1"/>
            </p:custDataLst>
          </p:nvPr>
        </p:nvSpPr>
        <p:spPr>
          <a:xfrm>
            <a:off x="745490" y="2976245"/>
            <a:ext cx="4922520" cy="497205"/>
          </a:xfrm>
          <a:prstGeom prst="rect">
            <a:avLst/>
          </a:prstGeom>
          <a:noFill/>
        </p:spPr>
        <p:txBody>
          <a:bodyPr wrap="square" rtlCol="0">
            <a:noAutofit/>
          </a:bodyPr>
          <a:p>
            <a:pPr marL="285750" indent="-285750" algn="just" fontAlgn="auto">
              <a:lnSpc>
                <a:spcPct val="150000"/>
              </a:lnSpc>
              <a:buFont typeface="Wingdings" panose="05000000000000000000" pitchFamily="2" charset="2"/>
              <a:buChar char="u"/>
            </a:pPr>
            <a:endParaRPr lang="zh-CN" altLang="en-US" sz="2000" dirty="0">
              <a:solidFill>
                <a:schemeClr val="tx1">
                  <a:lumMod val="75000"/>
                  <a:lumOff val="25000"/>
                </a:schemeClr>
              </a:solidFill>
              <a:sym typeface="+mn-ea"/>
            </a:endParaRPr>
          </a:p>
        </p:txBody>
      </p:sp>
      <p:sp>
        <p:nvSpPr>
          <p:cNvPr id="112" name="文本框 111"/>
          <p:cNvSpPr txBox="1"/>
          <p:nvPr>
            <p:custDataLst>
              <p:tags r:id="rId2"/>
            </p:custDataLst>
          </p:nvPr>
        </p:nvSpPr>
        <p:spPr>
          <a:xfrm>
            <a:off x="1069975" y="304800"/>
            <a:ext cx="4892040" cy="615315"/>
          </a:xfrm>
          <a:prstGeom prst="rect">
            <a:avLst/>
          </a:prstGeom>
          <a:noFill/>
        </p:spPr>
        <p:txBody>
          <a:bodyPr wrap="square" lIns="0" tIns="0" rIns="0" bIns="0" rtlCol="0">
            <a:spAutoFit/>
          </a:bodyPr>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涉税专业服务机构信用信息查询</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文本框 3"/>
          <p:cNvSpPr txBox="1"/>
          <p:nvPr/>
        </p:nvSpPr>
        <p:spPr>
          <a:xfrm>
            <a:off x="1562100" y="1064260"/>
            <a:ext cx="8761095" cy="368300"/>
          </a:xfrm>
          <a:prstGeom prst="rect">
            <a:avLst/>
          </a:prstGeom>
          <a:noFill/>
        </p:spPr>
        <p:txBody>
          <a:bodyPr wrap="square" rtlCol="0">
            <a:spAutoFit/>
          </a:bodyPr>
          <a:p>
            <a:r>
              <a:rPr lang="zh-CN" altLang="en-US"/>
              <a:t>国家税务总局官网</a:t>
            </a:r>
            <a:r>
              <a:rPr lang="en-US" altLang="zh-CN"/>
              <a:t>——</a:t>
            </a:r>
            <a:r>
              <a:rPr lang="zh-CN" altLang="en-US"/>
              <a:t>【纳税服务】</a:t>
            </a:r>
            <a:r>
              <a:rPr lang="en-US" altLang="zh-CN"/>
              <a:t>——</a:t>
            </a:r>
            <a:r>
              <a:rPr lang="zh-CN" altLang="en-US"/>
              <a:t>【我要查】</a:t>
            </a:r>
            <a:r>
              <a:rPr lang="en-US" altLang="zh-CN"/>
              <a:t>——</a:t>
            </a:r>
            <a:r>
              <a:rPr lang="zh-CN" altLang="en-US"/>
              <a:t>【涉税专业服务机构查询】</a:t>
            </a:r>
            <a:endParaRPr lang="zh-CN" altLang="en-US"/>
          </a:p>
        </p:txBody>
      </p:sp>
      <p:pic>
        <p:nvPicPr>
          <p:cNvPr id="3" name="图片 2"/>
          <p:cNvPicPr>
            <a:picLocks noChangeAspect="1"/>
          </p:cNvPicPr>
          <p:nvPr/>
        </p:nvPicPr>
        <p:blipFill>
          <a:blip r:embed="rId3"/>
          <a:stretch>
            <a:fillRect/>
          </a:stretch>
        </p:blipFill>
        <p:spPr>
          <a:xfrm>
            <a:off x="641985" y="1858010"/>
            <a:ext cx="10908665" cy="3561080"/>
          </a:xfrm>
          <a:prstGeom prst="rect">
            <a:avLst/>
          </a:prstGeom>
        </p:spPr>
      </p:pic>
      <p:pic>
        <p:nvPicPr>
          <p:cNvPr id="6" name="图片 5"/>
          <p:cNvPicPr>
            <a:picLocks noChangeAspect="1"/>
          </p:cNvPicPr>
          <p:nvPr/>
        </p:nvPicPr>
        <p:blipFill>
          <a:blip r:embed="rId4"/>
          <a:stretch>
            <a:fillRect/>
          </a:stretch>
        </p:blipFill>
        <p:spPr>
          <a:xfrm>
            <a:off x="10965180" y="5576570"/>
            <a:ext cx="1226820" cy="1219200"/>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custDataLst>
              <p:tags r:id="rId1"/>
            </p:custDataLst>
          </p:nvPr>
        </p:nvSpPr>
        <p:spPr>
          <a:xfrm>
            <a:off x="745490" y="2976245"/>
            <a:ext cx="4922520" cy="497205"/>
          </a:xfrm>
          <a:prstGeom prst="rect">
            <a:avLst/>
          </a:prstGeom>
          <a:noFill/>
        </p:spPr>
        <p:txBody>
          <a:bodyPr wrap="square" rtlCol="0">
            <a:noAutofit/>
          </a:bodyPr>
          <a:p>
            <a:pPr marL="285750" indent="-285750" algn="just" fontAlgn="auto">
              <a:lnSpc>
                <a:spcPct val="150000"/>
              </a:lnSpc>
              <a:buFont typeface="Wingdings" panose="05000000000000000000" pitchFamily="2" charset="2"/>
              <a:buChar char="u"/>
            </a:pPr>
            <a:endParaRPr lang="zh-CN" altLang="en-US" sz="2000" dirty="0">
              <a:solidFill>
                <a:schemeClr val="tx1">
                  <a:lumMod val="75000"/>
                  <a:lumOff val="25000"/>
                </a:schemeClr>
              </a:solidFill>
              <a:sym typeface="+mn-ea"/>
            </a:endParaRPr>
          </a:p>
        </p:txBody>
      </p:sp>
      <p:sp>
        <p:nvSpPr>
          <p:cNvPr id="112" name="文本框 111"/>
          <p:cNvSpPr txBox="1"/>
          <p:nvPr>
            <p:custDataLst>
              <p:tags r:id="rId2"/>
            </p:custDataLst>
          </p:nvPr>
        </p:nvSpPr>
        <p:spPr>
          <a:xfrm>
            <a:off x="1069975" y="304800"/>
            <a:ext cx="4892040" cy="615315"/>
          </a:xfrm>
          <a:prstGeom prst="rect">
            <a:avLst/>
          </a:prstGeom>
          <a:noFill/>
        </p:spPr>
        <p:txBody>
          <a:bodyPr wrap="square" lIns="0" tIns="0" rIns="0" bIns="0" rtlCol="0">
            <a:spAutoFit/>
          </a:bodyPr>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涉税专业服务机构信用信息查询</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 name="图片 1"/>
          <p:cNvPicPr>
            <a:picLocks noChangeAspect="1"/>
          </p:cNvPicPr>
          <p:nvPr/>
        </p:nvPicPr>
        <p:blipFill>
          <a:blip r:embed="rId3"/>
          <a:stretch>
            <a:fillRect/>
          </a:stretch>
        </p:blipFill>
        <p:spPr>
          <a:xfrm>
            <a:off x="2075180" y="1191895"/>
            <a:ext cx="7139305" cy="5073650"/>
          </a:xfrm>
          <a:prstGeom prst="rect">
            <a:avLst/>
          </a:prstGeom>
        </p:spPr>
      </p:pic>
      <p:pic>
        <p:nvPicPr>
          <p:cNvPr id="3" name="图片 2"/>
          <p:cNvPicPr>
            <a:picLocks noChangeAspect="1"/>
          </p:cNvPicPr>
          <p:nvPr/>
        </p:nvPicPr>
        <p:blipFill>
          <a:blip r:embed="rId4"/>
          <a:stretch>
            <a:fillRect/>
          </a:stretch>
        </p:blipFill>
        <p:spPr>
          <a:xfrm>
            <a:off x="10965180" y="5536565"/>
            <a:ext cx="1226820" cy="1219200"/>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custDataLst>
              <p:tags r:id="rId1"/>
            </p:custDataLst>
          </p:nvPr>
        </p:nvSpPr>
        <p:spPr>
          <a:xfrm>
            <a:off x="745490" y="2976245"/>
            <a:ext cx="4922520" cy="497205"/>
          </a:xfrm>
          <a:prstGeom prst="rect">
            <a:avLst/>
          </a:prstGeom>
          <a:noFill/>
        </p:spPr>
        <p:txBody>
          <a:bodyPr wrap="square" rtlCol="0">
            <a:noAutofit/>
          </a:bodyPr>
          <a:p>
            <a:pPr marL="285750" indent="-285750" algn="just" fontAlgn="auto">
              <a:lnSpc>
                <a:spcPct val="150000"/>
              </a:lnSpc>
              <a:buFont typeface="Wingdings" panose="05000000000000000000" pitchFamily="2" charset="2"/>
              <a:buChar char="u"/>
            </a:pPr>
            <a:endParaRPr lang="zh-CN" altLang="en-US" sz="2000" dirty="0">
              <a:solidFill>
                <a:schemeClr val="tx1">
                  <a:lumMod val="75000"/>
                  <a:lumOff val="25000"/>
                </a:schemeClr>
              </a:solidFill>
              <a:sym typeface="+mn-ea"/>
            </a:endParaRPr>
          </a:p>
        </p:txBody>
      </p:sp>
      <p:sp>
        <p:nvSpPr>
          <p:cNvPr id="112" name="文本框 111"/>
          <p:cNvSpPr txBox="1"/>
          <p:nvPr>
            <p:custDataLst>
              <p:tags r:id="rId2"/>
            </p:custDataLst>
          </p:nvPr>
        </p:nvSpPr>
        <p:spPr>
          <a:xfrm>
            <a:off x="1069975" y="304800"/>
            <a:ext cx="4892040" cy="615315"/>
          </a:xfrm>
          <a:prstGeom prst="rect">
            <a:avLst/>
          </a:prstGeom>
          <a:noFill/>
        </p:spPr>
        <p:txBody>
          <a:bodyPr wrap="square" lIns="0" tIns="0" rIns="0" bIns="0" rtlCol="0">
            <a:spAutoFit/>
          </a:bodyPr>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涉税专业服务机构信用信息查询</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9" name="组合 8"/>
          <p:cNvGrpSpPr/>
          <p:nvPr/>
        </p:nvGrpSpPr>
        <p:grpSpPr>
          <a:xfrm>
            <a:off x="1872615" y="1025525"/>
            <a:ext cx="8229600" cy="5457825"/>
            <a:chOff x="3120" y="857"/>
            <a:chExt cx="12960" cy="8595"/>
          </a:xfrm>
        </p:grpSpPr>
        <p:pic>
          <p:nvPicPr>
            <p:cNvPr id="4" name="图片 3"/>
            <p:cNvPicPr>
              <a:picLocks noChangeAspect="1"/>
            </p:cNvPicPr>
            <p:nvPr/>
          </p:nvPicPr>
          <p:blipFill>
            <a:blip r:embed="rId3"/>
            <a:stretch>
              <a:fillRect/>
            </a:stretch>
          </p:blipFill>
          <p:spPr>
            <a:xfrm>
              <a:off x="3120" y="857"/>
              <a:ext cx="12960" cy="8595"/>
            </a:xfrm>
            <a:prstGeom prst="rect">
              <a:avLst/>
            </a:prstGeom>
          </p:spPr>
        </p:pic>
        <p:pic>
          <p:nvPicPr>
            <p:cNvPr id="5" name="图片 4"/>
            <p:cNvPicPr>
              <a:picLocks noChangeAspect="1"/>
            </p:cNvPicPr>
            <p:nvPr/>
          </p:nvPicPr>
          <p:blipFill>
            <a:blip r:embed="rId4"/>
            <a:stretch>
              <a:fillRect/>
            </a:stretch>
          </p:blipFill>
          <p:spPr>
            <a:xfrm>
              <a:off x="8698" y="1074"/>
              <a:ext cx="577" cy="409"/>
            </a:xfrm>
            <a:prstGeom prst="rect">
              <a:avLst/>
            </a:prstGeom>
          </p:spPr>
        </p:pic>
        <p:pic>
          <p:nvPicPr>
            <p:cNvPr id="6" name="图片 5"/>
            <p:cNvPicPr>
              <a:picLocks noChangeAspect="1"/>
            </p:cNvPicPr>
            <p:nvPr/>
          </p:nvPicPr>
          <p:blipFill>
            <a:blip r:embed="rId4"/>
            <a:stretch>
              <a:fillRect/>
            </a:stretch>
          </p:blipFill>
          <p:spPr>
            <a:xfrm>
              <a:off x="8023" y="1882"/>
              <a:ext cx="1072" cy="501"/>
            </a:xfrm>
            <a:prstGeom prst="rect">
              <a:avLst/>
            </a:prstGeom>
          </p:spPr>
        </p:pic>
        <p:pic>
          <p:nvPicPr>
            <p:cNvPr id="7" name="图片 6"/>
            <p:cNvPicPr>
              <a:picLocks noChangeAspect="1"/>
            </p:cNvPicPr>
            <p:nvPr/>
          </p:nvPicPr>
          <p:blipFill>
            <a:blip r:embed="rId4"/>
            <a:stretch>
              <a:fillRect/>
            </a:stretch>
          </p:blipFill>
          <p:spPr>
            <a:xfrm>
              <a:off x="7348" y="3303"/>
              <a:ext cx="797" cy="439"/>
            </a:xfrm>
            <a:prstGeom prst="rect">
              <a:avLst/>
            </a:prstGeom>
          </p:spPr>
        </p:pic>
        <p:pic>
          <p:nvPicPr>
            <p:cNvPr id="8" name="图片 7"/>
            <p:cNvPicPr>
              <a:picLocks noChangeAspect="1"/>
            </p:cNvPicPr>
            <p:nvPr/>
          </p:nvPicPr>
          <p:blipFill>
            <a:blip r:embed="rId4"/>
            <a:stretch>
              <a:fillRect/>
            </a:stretch>
          </p:blipFill>
          <p:spPr>
            <a:xfrm>
              <a:off x="8023" y="3898"/>
              <a:ext cx="2326" cy="439"/>
            </a:xfrm>
            <a:prstGeom prst="rect">
              <a:avLst/>
            </a:prstGeom>
          </p:spPr>
        </p:pic>
      </p:grpSp>
      <p:pic>
        <p:nvPicPr>
          <p:cNvPr id="2" name="图片 1"/>
          <p:cNvPicPr>
            <a:picLocks noChangeAspect="1"/>
          </p:cNvPicPr>
          <p:nvPr/>
        </p:nvPicPr>
        <p:blipFill>
          <a:blip r:embed="rId5"/>
          <a:stretch>
            <a:fillRect/>
          </a:stretch>
        </p:blipFill>
        <p:spPr>
          <a:xfrm>
            <a:off x="10965180" y="5516245"/>
            <a:ext cx="1226820" cy="1219200"/>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custDataLst>
              <p:tags r:id="rId1"/>
            </p:custDataLst>
          </p:nvPr>
        </p:nvSpPr>
        <p:spPr>
          <a:xfrm>
            <a:off x="745490" y="2976245"/>
            <a:ext cx="4922520" cy="497205"/>
          </a:xfrm>
          <a:prstGeom prst="rect">
            <a:avLst/>
          </a:prstGeom>
          <a:noFill/>
        </p:spPr>
        <p:txBody>
          <a:bodyPr wrap="square" rtlCol="0">
            <a:noAutofit/>
          </a:bodyPr>
          <a:p>
            <a:pPr marL="285750" indent="-285750" algn="just" fontAlgn="auto">
              <a:lnSpc>
                <a:spcPct val="150000"/>
              </a:lnSpc>
              <a:buFont typeface="Wingdings" panose="05000000000000000000" pitchFamily="2" charset="2"/>
              <a:buChar char="u"/>
            </a:pPr>
            <a:endParaRPr lang="zh-CN" altLang="en-US" sz="2000" dirty="0">
              <a:solidFill>
                <a:schemeClr val="tx1">
                  <a:lumMod val="75000"/>
                  <a:lumOff val="25000"/>
                </a:schemeClr>
              </a:solidFill>
              <a:sym typeface="+mn-ea"/>
            </a:endParaRPr>
          </a:p>
        </p:txBody>
      </p:sp>
      <p:sp>
        <p:nvSpPr>
          <p:cNvPr id="112" name="文本框 111"/>
          <p:cNvSpPr txBox="1"/>
          <p:nvPr>
            <p:custDataLst>
              <p:tags r:id="rId2"/>
            </p:custDataLst>
          </p:nvPr>
        </p:nvSpPr>
        <p:spPr>
          <a:xfrm>
            <a:off x="1069975" y="304800"/>
            <a:ext cx="4892040" cy="615315"/>
          </a:xfrm>
          <a:prstGeom prst="rect">
            <a:avLst/>
          </a:prstGeom>
          <a:noFill/>
        </p:spPr>
        <p:txBody>
          <a:bodyPr wrap="square" lIns="0" tIns="0" rIns="0" bIns="0" rtlCol="0">
            <a:spAutoFit/>
          </a:bodyPr>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涉税专业服务机构信用信息查询</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文本框 9"/>
          <p:cNvSpPr txBox="1"/>
          <p:nvPr/>
        </p:nvSpPr>
        <p:spPr>
          <a:xfrm>
            <a:off x="116205" y="6165850"/>
            <a:ext cx="4732655" cy="349250"/>
          </a:xfrm>
          <a:prstGeom prst="rect">
            <a:avLst/>
          </a:prstGeom>
        </p:spPr>
        <p:txBody>
          <a:bodyPr wrap="square">
            <a:noAutofit/>
          </a:bodyPr>
          <a:p>
            <a:r>
              <a:rPr lang="en-US" altLang="zh-CN" sz="1600"/>
              <a:t>1.</a:t>
            </a:r>
            <a:r>
              <a:rPr lang="zh-CN" altLang="en-US" sz="1600"/>
              <a:t>登录个人所得税</a:t>
            </a:r>
            <a:r>
              <a:rPr lang="en-US" altLang="zh-CN" sz="1600"/>
              <a:t>App</a:t>
            </a:r>
            <a:r>
              <a:rPr lang="zh-CN" altLang="en-US" sz="1600"/>
              <a:t>，进入【办</a:t>
            </a:r>
            <a:r>
              <a:rPr lang="en-US" altLang="zh-CN" sz="1600"/>
              <a:t>&amp;</a:t>
            </a:r>
            <a:r>
              <a:rPr lang="zh-CN" altLang="en-US" sz="1600"/>
              <a:t>查】页面。</a:t>
            </a:r>
            <a:endParaRPr lang="zh-CN" altLang="en-US" sz="1600"/>
          </a:p>
        </p:txBody>
      </p:sp>
      <p:pic>
        <p:nvPicPr>
          <p:cNvPr id="2" name="图片 1"/>
          <p:cNvPicPr/>
          <p:nvPr/>
        </p:nvPicPr>
        <p:blipFill>
          <a:blip r:embed="rId3"/>
          <a:stretch>
            <a:fillRect/>
          </a:stretch>
        </p:blipFill>
        <p:spPr>
          <a:xfrm>
            <a:off x="4475480" y="807085"/>
            <a:ext cx="3240405" cy="5768340"/>
          </a:xfrm>
          <a:prstGeom prst="rect">
            <a:avLst/>
          </a:prstGeom>
        </p:spPr>
      </p:pic>
      <p:pic>
        <p:nvPicPr>
          <p:cNvPr id="12" name="图片 11"/>
          <p:cNvPicPr>
            <a:picLocks noChangeAspect="1"/>
          </p:cNvPicPr>
          <p:nvPr/>
        </p:nvPicPr>
        <p:blipFill>
          <a:blip r:embed="rId4"/>
          <a:stretch>
            <a:fillRect/>
          </a:stretch>
        </p:blipFill>
        <p:spPr>
          <a:xfrm>
            <a:off x="10965180" y="5527040"/>
            <a:ext cx="1226820" cy="1219200"/>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custDataLst>
              <p:tags r:id="rId1"/>
            </p:custDataLst>
          </p:nvPr>
        </p:nvSpPr>
        <p:spPr>
          <a:xfrm>
            <a:off x="745490" y="2976245"/>
            <a:ext cx="4922520" cy="497205"/>
          </a:xfrm>
          <a:prstGeom prst="rect">
            <a:avLst/>
          </a:prstGeom>
          <a:noFill/>
        </p:spPr>
        <p:txBody>
          <a:bodyPr wrap="square" rtlCol="0">
            <a:noAutofit/>
          </a:bodyPr>
          <a:p>
            <a:pPr marL="285750" indent="-285750" algn="just" fontAlgn="auto">
              <a:lnSpc>
                <a:spcPct val="150000"/>
              </a:lnSpc>
              <a:buFont typeface="Wingdings" panose="05000000000000000000" pitchFamily="2" charset="2"/>
              <a:buChar char="u"/>
            </a:pPr>
            <a:endParaRPr lang="zh-CN" altLang="en-US" sz="2000" dirty="0">
              <a:solidFill>
                <a:schemeClr val="tx1">
                  <a:lumMod val="75000"/>
                  <a:lumOff val="25000"/>
                </a:schemeClr>
              </a:solidFill>
              <a:sym typeface="+mn-ea"/>
            </a:endParaRPr>
          </a:p>
        </p:txBody>
      </p:sp>
      <p:sp>
        <p:nvSpPr>
          <p:cNvPr id="112" name="文本框 111"/>
          <p:cNvSpPr txBox="1"/>
          <p:nvPr>
            <p:custDataLst>
              <p:tags r:id="rId2"/>
            </p:custDataLst>
          </p:nvPr>
        </p:nvSpPr>
        <p:spPr>
          <a:xfrm>
            <a:off x="1069975" y="304800"/>
            <a:ext cx="4892040" cy="615315"/>
          </a:xfrm>
          <a:prstGeom prst="rect">
            <a:avLst/>
          </a:prstGeom>
          <a:noFill/>
        </p:spPr>
        <p:txBody>
          <a:bodyPr wrap="square" lIns="0" tIns="0" rIns="0" bIns="0" rtlCol="0">
            <a:spAutoFit/>
          </a:bodyPr>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涉税专业服务机构信用信息查询</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1" name="文本框 10"/>
          <p:cNvSpPr txBox="1"/>
          <p:nvPr/>
        </p:nvSpPr>
        <p:spPr>
          <a:xfrm>
            <a:off x="480695" y="5529580"/>
            <a:ext cx="3617595" cy="605155"/>
          </a:xfrm>
          <a:prstGeom prst="rect">
            <a:avLst/>
          </a:prstGeom>
        </p:spPr>
        <p:txBody>
          <a:bodyPr wrap="square">
            <a:noAutofit/>
          </a:bodyPr>
          <a:p>
            <a:r>
              <a:rPr lang="en-US" altLang="zh-CN" sz="1600"/>
              <a:t>2.</a:t>
            </a:r>
            <a:r>
              <a:rPr lang="zh-CN" altLang="en-US" sz="1600"/>
              <a:t>下拉点击【涉税专业服务机构】，输入机构名称即可查询其信用信息情况。</a:t>
            </a:r>
            <a:endParaRPr lang="zh-CN" altLang="en-US" sz="1600"/>
          </a:p>
        </p:txBody>
      </p:sp>
      <p:pic>
        <p:nvPicPr>
          <p:cNvPr id="3" name="图片 2"/>
          <p:cNvPicPr/>
          <p:nvPr/>
        </p:nvPicPr>
        <p:blipFill>
          <a:blip r:embed="rId3"/>
          <a:stretch>
            <a:fillRect/>
          </a:stretch>
        </p:blipFill>
        <p:spPr>
          <a:xfrm>
            <a:off x="4485005" y="840105"/>
            <a:ext cx="3221355" cy="5517515"/>
          </a:xfrm>
          <a:prstGeom prst="rect">
            <a:avLst/>
          </a:prstGeom>
        </p:spPr>
      </p:pic>
      <p:pic>
        <p:nvPicPr>
          <p:cNvPr id="2" name="图片 1"/>
          <p:cNvPicPr>
            <a:picLocks noChangeAspect="1"/>
          </p:cNvPicPr>
          <p:nvPr/>
        </p:nvPicPr>
        <p:blipFill>
          <a:blip r:embed="rId4"/>
          <a:stretch>
            <a:fillRect/>
          </a:stretch>
        </p:blipFill>
        <p:spPr>
          <a:xfrm>
            <a:off x="10965180" y="5529580"/>
            <a:ext cx="1226820" cy="1219200"/>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custDataLst>
              <p:tags r:id="rId1"/>
            </p:custDataLst>
          </p:nvPr>
        </p:nvSpPr>
        <p:spPr>
          <a:xfrm>
            <a:off x="745490" y="2976245"/>
            <a:ext cx="4922520" cy="497205"/>
          </a:xfrm>
          <a:prstGeom prst="rect">
            <a:avLst/>
          </a:prstGeom>
          <a:noFill/>
        </p:spPr>
        <p:txBody>
          <a:bodyPr wrap="square" rtlCol="0">
            <a:noAutofit/>
          </a:bodyPr>
          <a:p>
            <a:pPr marL="285750" indent="-285750" algn="just" fontAlgn="auto">
              <a:lnSpc>
                <a:spcPct val="150000"/>
              </a:lnSpc>
              <a:buFont typeface="Wingdings" panose="05000000000000000000" pitchFamily="2" charset="2"/>
              <a:buChar char="u"/>
            </a:pPr>
            <a:endParaRPr lang="zh-CN" altLang="en-US" sz="2000" dirty="0">
              <a:solidFill>
                <a:schemeClr val="tx1">
                  <a:lumMod val="75000"/>
                  <a:lumOff val="25000"/>
                </a:schemeClr>
              </a:solidFill>
              <a:sym typeface="+mn-ea"/>
            </a:endParaRPr>
          </a:p>
        </p:txBody>
      </p:sp>
      <p:sp>
        <p:nvSpPr>
          <p:cNvPr id="112" name="文本框 111"/>
          <p:cNvSpPr txBox="1"/>
          <p:nvPr>
            <p:custDataLst>
              <p:tags r:id="rId2"/>
            </p:custDataLst>
          </p:nvPr>
        </p:nvSpPr>
        <p:spPr>
          <a:xfrm>
            <a:off x="1069975" y="304800"/>
            <a:ext cx="4892040" cy="615315"/>
          </a:xfrm>
          <a:prstGeom prst="rect">
            <a:avLst/>
          </a:prstGeom>
          <a:noFill/>
        </p:spPr>
        <p:txBody>
          <a:bodyPr wrap="square" lIns="0" tIns="0" rIns="0" bIns="0" rtlCol="0">
            <a:spAutoFit/>
          </a:bodyPr>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涉税专业服务机构信用信息查询</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4" name="图片 3"/>
          <p:cNvPicPr>
            <a:picLocks noChangeAspect="1"/>
          </p:cNvPicPr>
          <p:nvPr/>
        </p:nvPicPr>
        <p:blipFill>
          <a:blip r:embed="rId3"/>
          <a:stretch>
            <a:fillRect/>
          </a:stretch>
        </p:blipFill>
        <p:spPr>
          <a:xfrm>
            <a:off x="1069975" y="920115"/>
            <a:ext cx="10269855" cy="4831715"/>
          </a:xfrm>
          <a:prstGeom prst="rect">
            <a:avLst/>
          </a:prstGeom>
        </p:spPr>
      </p:pic>
      <p:sp>
        <p:nvSpPr>
          <p:cNvPr id="5" name="文本框 4"/>
          <p:cNvSpPr txBox="1"/>
          <p:nvPr/>
        </p:nvSpPr>
        <p:spPr>
          <a:xfrm>
            <a:off x="1292225" y="6005830"/>
            <a:ext cx="9941560" cy="269875"/>
          </a:xfrm>
          <a:prstGeom prst="rect">
            <a:avLst/>
          </a:prstGeom>
        </p:spPr>
        <p:txBody>
          <a:bodyPr wrap="square">
            <a:noAutofit/>
          </a:bodyPr>
          <a:p>
            <a:r>
              <a:rPr lang="en-US" altLang="zh-CN" sz="1600"/>
              <a:t>1. </a:t>
            </a:r>
            <a:r>
              <a:rPr lang="zh-CN" altLang="en-US" sz="1600"/>
              <a:t>登录新电子税局后，点击【我要查询】</a:t>
            </a:r>
            <a:r>
              <a:rPr lang="en-US" altLang="zh-CN" sz="1600"/>
              <a:t> -</a:t>
            </a:r>
            <a:r>
              <a:rPr lang="zh-CN" altLang="en-US" sz="1600"/>
              <a:t>【涉税信息查询】</a:t>
            </a:r>
            <a:r>
              <a:rPr lang="en-US" altLang="zh-CN" sz="1600"/>
              <a:t>-</a:t>
            </a:r>
            <a:r>
              <a:rPr lang="zh-CN" altLang="en-US" sz="1600"/>
              <a:t>【涉税专业服务机构（人员）信用信息查询】功能菜单。</a:t>
            </a:r>
            <a:endParaRPr lang="zh-CN" altLang="en-US" sz="1600"/>
          </a:p>
        </p:txBody>
      </p:sp>
      <p:pic>
        <p:nvPicPr>
          <p:cNvPr id="6" name="图片 5"/>
          <p:cNvPicPr>
            <a:picLocks noChangeAspect="1"/>
          </p:cNvPicPr>
          <p:nvPr/>
        </p:nvPicPr>
        <p:blipFill>
          <a:blip r:embed="rId4"/>
          <a:stretch>
            <a:fillRect/>
          </a:stretch>
        </p:blipFill>
        <p:spPr>
          <a:xfrm>
            <a:off x="10965180" y="5531485"/>
            <a:ext cx="1226820" cy="1219200"/>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custDataLst>
              <p:tags r:id="rId1"/>
            </p:custDataLst>
          </p:nvPr>
        </p:nvSpPr>
        <p:spPr>
          <a:xfrm>
            <a:off x="745490" y="2976245"/>
            <a:ext cx="4922520" cy="497205"/>
          </a:xfrm>
          <a:prstGeom prst="rect">
            <a:avLst/>
          </a:prstGeom>
          <a:noFill/>
        </p:spPr>
        <p:txBody>
          <a:bodyPr wrap="square" rtlCol="0">
            <a:noAutofit/>
          </a:bodyPr>
          <a:p>
            <a:pPr marL="285750" indent="-285750" algn="just" fontAlgn="auto">
              <a:lnSpc>
                <a:spcPct val="150000"/>
              </a:lnSpc>
              <a:buFont typeface="Wingdings" panose="05000000000000000000" pitchFamily="2" charset="2"/>
              <a:buChar char="u"/>
            </a:pPr>
            <a:endParaRPr lang="zh-CN" altLang="en-US" sz="2000" dirty="0">
              <a:solidFill>
                <a:schemeClr val="tx1">
                  <a:lumMod val="75000"/>
                  <a:lumOff val="25000"/>
                </a:schemeClr>
              </a:solidFill>
              <a:sym typeface="+mn-ea"/>
            </a:endParaRPr>
          </a:p>
        </p:txBody>
      </p:sp>
      <p:sp>
        <p:nvSpPr>
          <p:cNvPr id="112" name="文本框 111"/>
          <p:cNvSpPr txBox="1"/>
          <p:nvPr>
            <p:custDataLst>
              <p:tags r:id="rId2"/>
            </p:custDataLst>
          </p:nvPr>
        </p:nvSpPr>
        <p:spPr>
          <a:xfrm>
            <a:off x="1069975" y="304800"/>
            <a:ext cx="4892040" cy="615315"/>
          </a:xfrm>
          <a:prstGeom prst="rect">
            <a:avLst/>
          </a:prstGeom>
          <a:noFill/>
        </p:spPr>
        <p:txBody>
          <a:bodyPr wrap="square" lIns="0" tIns="0" rIns="0" bIns="0" rtlCol="0">
            <a:spAutoFit/>
          </a:bodyPr>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涉税专业服务机构信用信息查询</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 name="图片 1"/>
          <p:cNvPicPr>
            <a:picLocks noChangeAspect="1"/>
          </p:cNvPicPr>
          <p:nvPr/>
        </p:nvPicPr>
        <p:blipFill>
          <a:blip r:embed="rId3"/>
          <a:stretch>
            <a:fillRect/>
          </a:stretch>
        </p:blipFill>
        <p:spPr>
          <a:xfrm>
            <a:off x="996950" y="920115"/>
            <a:ext cx="10198100" cy="5036820"/>
          </a:xfrm>
          <a:prstGeom prst="rect">
            <a:avLst/>
          </a:prstGeom>
        </p:spPr>
      </p:pic>
      <p:sp>
        <p:nvSpPr>
          <p:cNvPr id="5" name="文本框 4"/>
          <p:cNvSpPr txBox="1"/>
          <p:nvPr/>
        </p:nvSpPr>
        <p:spPr>
          <a:xfrm>
            <a:off x="1127760" y="6106160"/>
            <a:ext cx="9839960" cy="269240"/>
          </a:xfrm>
          <a:prstGeom prst="rect">
            <a:avLst/>
          </a:prstGeom>
        </p:spPr>
        <p:txBody>
          <a:bodyPr wrap="square">
            <a:noAutofit/>
          </a:bodyPr>
          <a:p>
            <a:r>
              <a:rPr lang="en-US" altLang="zh-CN" sz="1600"/>
              <a:t>2. </a:t>
            </a:r>
            <a:r>
              <a:rPr lang="zh-CN" altLang="en-US" sz="1600"/>
              <a:t>选择好查询条件后，点击查询，即可查看纳税人涉及的涉税专业服务机构信用信息。</a:t>
            </a:r>
            <a:endParaRPr lang="zh-CN" altLang="en-US" sz="1600"/>
          </a:p>
        </p:txBody>
      </p:sp>
      <p:pic>
        <p:nvPicPr>
          <p:cNvPr id="3" name="图片 2"/>
          <p:cNvPicPr>
            <a:picLocks noChangeAspect="1"/>
          </p:cNvPicPr>
          <p:nvPr/>
        </p:nvPicPr>
        <p:blipFill>
          <a:blip r:embed="rId4"/>
          <a:stretch>
            <a:fillRect/>
          </a:stretch>
        </p:blipFill>
        <p:spPr>
          <a:xfrm>
            <a:off x="10967720" y="5486400"/>
            <a:ext cx="1226820" cy="1219200"/>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custDataLst>
              <p:tags r:id="rId1"/>
            </p:custDataLst>
          </p:nvPr>
        </p:nvSpPr>
        <p:spPr>
          <a:xfrm>
            <a:off x="745490" y="2976245"/>
            <a:ext cx="4922520" cy="497205"/>
          </a:xfrm>
          <a:prstGeom prst="rect">
            <a:avLst/>
          </a:prstGeom>
          <a:noFill/>
        </p:spPr>
        <p:txBody>
          <a:bodyPr wrap="square" rtlCol="0">
            <a:noAutofit/>
          </a:bodyPr>
          <a:p>
            <a:pPr marL="285750" indent="-285750" algn="just" fontAlgn="auto">
              <a:lnSpc>
                <a:spcPct val="150000"/>
              </a:lnSpc>
              <a:buFont typeface="Wingdings" panose="05000000000000000000" pitchFamily="2" charset="2"/>
              <a:buChar char="u"/>
            </a:pPr>
            <a:endParaRPr lang="zh-CN" altLang="en-US" sz="2000" dirty="0">
              <a:solidFill>
                <a:schemeClr val="tx1">
                  <a:lumMod val="75000"/>
                  <a:lumOff val="25000"/>
                </a:schemeClr>
              </a:solidFill>
              <a:sym typeface="+mn-ea"/>
            </a:endParaRPr>
          </a:p>
        </p:txBody>
      </p:sp>
      <p:sp>
        <p:nvSpPr>
          <p:cNvPr id="112" name="文本框 111"/>
          <p:cNvSpPr txBox="1"/>
          <p:nvPr>
            <p:custDataLst>
              <p:tags r:id="rId2"/>
            </p:custDataLst>
          </p:nvPr>
        </p:nvSpPr>
        <p:spPr>
          <a:xfrm>
            <a:off x="1069975" y="304800"/>
            <a:ext cx="4892040" cy="615315"/>
          </a:xfrm>
          <a:prstGeom prst="rect">
            <a:avLst/>
          </a:prstGeom>
          <a:noFill/>
        </p:spPr>
        <p:txBody>
          <a:bodyPr wrap="square" lIns="0" tIns="0" rIns="0" bIns="0" rtlCol="0">
            <a:spAutoFit/>
          </a:bodyPr>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涉税专业服务机构信用信息查询</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 name="图片 1"/>
          <p:cNvPicPr>
            <a:picLocks noChangeAspect="1"/>
          </p:cNvPicPr>
          <p:nvPr/>
        </p:nvPicPr>
        <p:blipFill>
          <a:blip r:embed="rId3"/>
          <a:stretch>
            <a:fillRect/>
          </a:stretch>
        </p:blipFill>
        <p:spPr>
          <a:xfrm>
            <a:off x="2444115" y="1205865"/>
            <a:ext cx="3463925" cy="3439795"/>
          </a:xfrm>
          <a:prstGeom prst="rect">
            <a:avLst/>
          </a:prstGeom>
        </p:spPr>
      </p:pic>
      <p:pic>
        <p:nvPicPr>
          <p:cNvPr id="3" name="图片 2"/>
          <p:cNvPicPr>
            <a:picLocks noChangeAspect="1"/>
          </p:cNvPicPr>
          <p:nvPr/>
        </p:nvPicPr>
        <p:blipFill>
          <a:blip r:embed="rId4"/>
          <a:stretch>
            <a:fillRect/>
          </a:stretch>
        </p:blipFill>
        <p:spPr>
          <a:xfrm>
            <a:off x="6200140" y="1234440"/>
            <a:ext cx="3169920" cy="3300730"/>
          </a:xfrm>
          <a:prstGeom prst="rect">
            <a:avLst/>
          </a:prstGeom>
        </p:spPr>
      </p:pic>
      <p:sp>
        <p:nvSpPr>
          <p:cNvPr id="4" name="文本框 3"/>
          <p:cNvSpPr txBox="1"/>
          <p:nvPr/>
        </p:nvSpPr>
        <p:spPr>
          <a:xfrm>
            <a:off x="1504315" y="5232400"/>
            <a:ext cx="9157970" cy="829945"/>
          </a:xfrm>
          <a:prstGeom prst="rect">
            <a:avLst/>
          </a:prstGeom>
          <a:noFill/>
        </p:spPr>
        <p:txBody>
          <a:bodyPr wrap="square" rtlCol="0" anchor="t">
            <a:spAutoFit/>
          </a:bodyPr>
          <a:p>
            <a:r>
              <a:rPr lang="zh-CN" sz="1600">
                <a:sym typeface="+mn-ea"/>
              </a:rPr>
              <a:t>信用码采用二维码形式，经扫码可展示持有者的基本信息及其信用情况。</a:t>
            </a:r>
            <a:endParaRPr lang="zh-CN" sz="1600">
              <a:sym typeface="+mn-ea"/>
            </a:endParaRPr>
          </a:p>
          <a:p>
            <a:r>
              <a:rPr lang="zh-CN" sz="1600">
                <a:sym typeface="+mn-ea"/>
              </a:rPr>
              <a:t>涉税专业服务机构报送基本信息并作出信用承诺、涉税服务人员通过电子税务局等渠道经实名认证，才能取得信用码。</a:t>
            </a:r>
            <a:endParaRPr lang="zh-CN" sz="1600">
              <a:sym typeface="+mn-ea"/>
            </a:endParaRPr>
          </a:p>
        </p:txBody>
      </p:sp>
      <p:pic>
        <p:nvPicPr>
          <p:cNvPr id="5" name="图片 4"/>
          <p:cNvPicPr>
            <a:picLocks noChangeAspect="1"/>
          </p:cNvPicPr>
          <p:nvPr/>
        </p:nvPicPr>
        <p:blipFill>
          <a:blip r:embed="rId5"/>
          <a:stretch>
            <a:fillRect/>
          </a:stretch>
        </p:blipFill>
        <p:spPr>
          <a:xfrm>
            <a:off x="10965180" y="5546725"/>
            <a:ext cx="1226820" cy="1219200"/>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447" y="-15875"/>
            <a:ext cx="12215495" cy="2239010"/>
          </a:xfrm>
          <a:prstGeom prst="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892175" y="2223135"/>
            <a:ext cx="8866505" cy="4634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3"/>
          <p:cNvGrpSpPr/>
          <p:nvPr/>
        </p:nvGrpSpPr>
        <p:grpSpPr>
          <a:xfrm>
            <a:off x="2387551" y="806234"/>
            <a:ext cx="3386180" cy="706755"/>
            <a:chOff x="334683" y="639587"/>
            <a:chExt cx="3416057" cy="942194"/>
          </a:xfrm>
        </p:grpSpPr>
        <p:sp>
          <p:nvSpPr>
            <p:cNvPr id="7" name="Text Box 7"/>
            <p:cNvSpPr txBox="1">
              <a:spLocks noChangeArrowheads="1"/>
            </p:cNvSpPr>
            <p:nvPr/>
          </p:nvSpPr>
          <p:spPr bwMode="auto">
            <a:xfrm>
              <a:off x="1686718" y="877225"/>
              <a:ext cx="2064022" cy="633209"/>
            </a:xfrm>
            <a:prstGeom prst="rect">
              <a:avLst/>
            </a:prstGeom>
            <a:noFill/>
            <a:ln w="9525">
              <a:noFill/>
              <a:miter lim="800000"/>
            </a:ln>
          </p:spPr>
          <p:txBody>
            <a:bodyPr wrap="none" lIns="45712" tIns="22856" rIns="45712" bIns="22856">
              <a:spAutoFit/>
            </a:bodyPr>
            <a:lstStyle/>
            <a:p>
              <a:pPr algn="ctr" defTabSz="815975"/>
              <a:r>
                <a:rPr lang="en-US" altLang="zh-CN" sz="2800" kern="0" dirty="0">
                  <a:solidFill>
                    <a:schemeClr val="bg1"/>
                  </a:solidFill>
                  <a:cs typeface="+mn-ea"/>
                  <a:sym typeface="+mn-lt"/>
                </a:rPr>
                <a:t>CONTENTS</a:t>
              </a:r>
              <a:endParaRPr lang="en-CA" sz="2800" spc="-113" dirty="0">
                <a:solidFill>
                  <a:schemeClr val="bg1"/>
                </a:solidFill>
                <a:cs typeface="+mn-ea"/>
                <a:sym typeface="+mn-lt"/>
              </a:endParaRPr>
            </a:p>
          </p:txBody>
        </p:sp>
        <p:sp>
          <p:nvSpPr>
            <p:cNvPr id="8" name="矩形 7"/>
            <p:cNvSpPr/>
            <p:nvPr/>
          </p:nvSpPr>
          <p:spPr>
            <a:xfrm>
              <a:off x="334683" y="639587"/>
              <a:ext cx="1351672" cy="942194"/>
            </a:xfrm>
            <a:prstGeom prst="rect">
              <a:avLst/>
            </a:prstGeom>
          </p:spPr>
          <p:txBody>
            <a:bodyPr wrap="none">
              <a:spAutoFit/>
            </a:bodyPr>
            <a:lstStyle/>
            <a:p>
              <a:pPr algn="ctr" defTabSz="815975"/>
              <a:r>
                <a:rPr lang="zh-CN" altLang="en-US" sz="4000" b="1" dirty="0">
                  <a:solidFill>
                    <a:schemeClr val="bg1"/>
                  </a:solidFill>
                  <a:cs typeface="+mn-ea"/>
                  <a:sym typeface="+mn-lt"/>
                </a:rPr>
                <a:t>目 录</a:t>
              </a:r>
              <a:endParaRPr lang="en-CA" altLang="zh-CN" sz="4000" b="1" dirty="0">
                <a:solidFill>
                  <a:schemeClr val="bg1"/>
                </a:solidFill>
                <a:cs typeface="+mn-ea"/>
                <a:sym typeface="+mn-lt"/>
              </a:endParaRPr>
            </a:p>
          </p:txBody>
        </p:sp>
      </p:grpSp>
      <p:grpSp>
        <p:nvGrpSpPr>
          <p:cNvPr id="9" name="组合 8"/>
          <p:cNvGrpSpPr/>
          <p:nvPr/>
        </p:nvGrpSpPr>
        <p:grpSpPr>
          <a:xfrm>
            <a:off x="1145540" y="2419985"/>
            <a:ext cx="9684385" cy="776359"/>
            <a:chOff x="6350889" y="2099163"/>
            <a:chExt cx="6948884" cy="1037318"/>
          </a:xfrm>
        </p:grpSpPr>
        <p:sp>
          <p:nvSpPr>
            <p:cNvPr id="10" name="任意形状 2"/>
            <p:cNvSpPr/>
            <p:nvPr/>
          </p:nvSpPr>
          <p:spPr>
            <a:xfrm>
              <a:off x="7810404" y="2099163"/>
              <a:ext cx="3713880" cy="1037318"/>
            </a:xfrm>
            <a:custGeom>
              <a:avLst/>
              <a:gdLst>
                <a:gd name="connsiteX0" fmla="*/ 776851 w 4022895"/>
                <a:gd name="connsiteY0" fmla="*/ 0 h 896112"/>
                <a:gd name="connsiteX1" fmla="*/ 4022895 w 4022895"/>
                <a:gd name="connsiteY1" fmla="*/ 0 h 896112"/>
                <a:gd name="connsiteX2" fmla="*/ 4022895 w 4022895"/>
                <a:gd name="connsiteY2" fmla="*/ 896112 h 896112"/>
                <a:gd name="connsiteX3" fmla="*/ 0 w 4022895"/>
                <a:gd name="connsiteY3" fmla="*/ 896112 h 896112"/>
                <a:gd name="connsiteX0-1" fmla="*/ 776851 w 4022895"/>
                <a:gd name="connsiteY0-2" fmla="*/ 0 h 896112"/>
                <a:gd name="connsiteX1-3" fmla="*/ 3799754 w 4022895"/>
                <a:gd name="connsiteY1-4" fmla="*/ 0 h 896112"/>
                <a:gd name="connsiteX2-5" fmla="*/ 4022895 w 4022895"/>
                <a:gd name="connsiteY2-6" fmla="*/ 896112 h 896112"/>
                <a:gd name="connsiteX3-7" fmla="*/ 0 w 4022895"/>
                <a:gd name="connsiteY3-8" fmla="*/ 896112 h 896112"/>
                <a:gd name="connsiteX4" fmla="*/ 776851 w 4022895"/>
                <a:gd name="connsiteY4" fmla="*/ 0 h 896112"/>
                <a:gd name="connsiteX0-9" fmla="*/ 776851 w 3799754"/>
                <a:gd name="connsiteY0-10" fmla="*/ 0 h 896112"/>
                <a:gd name="connsiteX1-11" fmla="*/ 3799754 w 3799754"/>
                <a:gd name="connsiteY1-12" fmla="*/ 0 h 896112"/>
                <a:gd name="connsiteX2-13" fmla="*/ 3799754 w 3799754"/>
                <a:gd name="connsiteY2-14" fmla="*/ 896112 h 896112"/>
                <a:gd name="connsiteX3-15" fmla="*/ 0 w 3799754"/>
                <a:gd name="connsiteY3-16" fmla="*/ 896112 h 896112"/>
                <a:gd name="connsiteX4-17" fmla="*/ 776851 w 3799754"/>
                <a:gd name="connsiteY4-18" fmla="*/ 0 h 896112"/>
                <a:gd name="connsiteX0-19" fmla="*/ 776851 w 3799754"/>
                <a:gd name="connsiteY0-20" fmla="*/ 3928 h 900040"/>
                <a:gd name="connsiteX1-21" fmla="*/ 3222387 w 3799754"/>
                <a:gd name="connsiteY1-22" fmla="*/ 0 h 900040"/>
                <a:gd name="connsiteX2-23" fmla="*/ 3799754 w 3799754"/>
                <a:gd name="connsiteY2-24" fmla="*/ 900040 h 900040"/>
                <a:gd name="connsiteX3-25" fmla="*/ 0 w 3799754"/>
                <a:gd name="connsiteY3-26" fmla="*/ 900040 h 900040"/>
                <a:gd name="connsiteX4-27" fmla="*/ 776851 w 3799754"/>
                <a:gd name="connsiteY4-28" fmla="*/ 3928 h 900040"/>
                <a:gd name="connsiteX0-29" fmla="*/ 776851 w 3222387"/>
                <a:gd name="connsiteY0-30" fmla="*/ 3928 h 900040"/>
                <a:gd name="connsiteX1-31" fmla="*/ 3222387 w 3222387"/>
                <a:gd name="connsiteY1-32" fmla="*/ 0 h 900040"/>
                <a:gd name="connsiteX2-33" fmla="*/ 3222387 w 3222387"/>
                <a:gd name="connsiteY2-34" fmla="*/ 900040 h 900040"/>
                <a:gd name="connsiteX3-35" fmla="*/ 0 w 3222387"/>
                <a:gd name="connsiteY3-36" fmla="*/ 900040 h 900040"/>
                <a:gd name="connsiteX4-37" fmla="*/ 776851 w 3222387"/>
                <a:gd name="connsiteY4-38" fmla="*/ 3928 h 90004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222387" h="900040">
                  <a:moveTo>
                    <a:pt x="776851" y="3928"/>
                  </a:moveTo>
                  <a:lnTo>
                    <a:pt x="3222387" y="0"/>
                  </a:lnTo>
                  <a:lnTo>
                    <a:pt x="3222387" y="900040"/>
                  </a:lnTo>
                  <a:lnTo>
                    <a:pt x="0" y="900040"/>
                  </a:lnTo>
                  <a:lnTo>
                    <a:pt x="776851" y="392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pic>
          <p:nvPicPr>
            <p:cNvPr id="11" name="图片 10"/>
            <p:cNvPicPr>
              <a:picLocks noChangeAspect="1"/>
            </p:cNvPicPr>
            <p:nvPr/>
          </p:nvPicPr>
          <p:blipFill>
            <a:blip r:embed="rId1" cstate="screen"/>
            <a:stretch>
              <a:fillRect/>
            </a:stretch>
          </p:blipFill>
          <p:spPr>
            <a:xfrm>
              <a:off x="10980877" y="2371489"/>
              <a:ext cx="497192" cy="497192"/>
            </a:xfrm>
            <a:prstGeom prst="rect">
              <a:avLst/>
            </a:prstGeom>
          </p:spPr>
        </p:pic>
        <p:sp>
          <p:nvSpPr>
            <p:cNvPr id="12" name="任意形状 5"/>
            <p:cNvSpPr/>
            <p:nvPr/>
          </p:nvSpPr>
          <p:spPr>
            <a:xfrm rot="10800000">
              <a:off x="6350889" y="2103690"/>
              <a:ext cx="2263775" cy="1032791"/>
            </a:xfrm>
            <a:custGeom>
              <a:avLst/>
              <a:gdLst>
                <a:gd name="connsiteX0" fmla="*/ 776851 w 4022895"/>
                <a:gd name="connsiteY0" fmla="*/ 0 h 896112"/>
                <a:gd name="connsiteX1" fmla="*/ 4022895 w 4022895"/>
                <a:gd name="connsiteY1" fmla="*/ 0 h 896112"/>
                <a:gd name="connsiteX2" fmla="*/ 4022895 w 4022895"/>
                <a:gd name="connsiteY2" fmla="*/ 896112 h 896112"/>
                <a:gd name="connsiteX3" fmla="*/ 0 w 4022895"/>
                <a:gd name="connsiteY3" fmla="*/ 896112 h 896112"/>
                <a:gd name="connsiteX0-1" fmla="*/ 776851 w 4022895"/>
                <a:gd name="connsiteY0-2" fmla="*/ 0 h 896112"/>
                <a:gd name="connsiteX1-3" fmla="*/ 4022895 w 4022895"/>
                <a:gd name="connsiteY1-4" fmla="*/ 0 h 896112"/>
                <a:gd name="connsiteX2-5" fmla="*/ 1964188 w 4022895"/>
                <a:gd name="connsiteY2-6" fmla="*/ 896112 h 896112"/>
                <a:gd name="connsiteX3-7" fmla="*/ 0 w 4022895"/>
                <a:gd name="connsiteY3-8" fmla="*/ 896112 h 896112"/>
                <a:gd name="connsiteX4" fmla="*/ 776851 w 4022895"/>
                <a:gd name="connsiteY4" fmla="*/ 0 h 896112"/>
                <a:gd name="connsiteX0-9" fmla="*/ 776851 w 1971028"/>
                <a:gd name="connsiteY0-10" fmla="*/ 0 h 896112"/>
                <a:gd name="connsiteX1-11" fmla="*/ 1971028 w 1971028"/>
                <a:gd name="connsiteY1-12" fmla="*/ 0 h 896112"/>
                <a:gd name="connsiteX2-13" fmla="*/ 1964188 w 1971028"/>
                <a:gd name="connsiteY2-14" fmla="*/ 896112 h 896112"/>
                <a:gd name="connsiteX3-15" fmla="*/ 0 w 1971028"/>
                <a:gd name="connsiteY3-16" fmla="*/ 896112 h 896112"/>
                <a:gd name="connsiteX4-17" fmla="*/ 776851 w 1971028"/>
                <a:gd name="connsiteY4-18" fmla="*/ 0 h 896112"/>
                <a:gd name="connsiteX0-19" fmla="*/ 776851 w 1964188"/>
                <a:gd name="connsiteY0-20" fmla="*/ 0 h 896112"/>
                <a:gd name="connsiteX1-21" fmla="*/ 1964188 w 1964188"/>
                <a:gd name="connsiteY1-22" fmla="*/ 0 h 896112"/>
                <a:gd name="connsiteX2-23" fmla="*/ 1964188 w 1964188"/>
                <a:gd name="connsiteY2-24" fmla="*/ 896112 h 896112"/>
                <a:gd name="connsiteX3-25" fmla="*/ 0 w 1964188"/>
                <a:gd name="connsiteY3-26" fmla="*/ 896112 h 896112"/>
                <a:gd name="connsiteX4-27" fmla="*/ 776851 w 1964188"/>
                <a:gd name="connsiteY4-28" fmla="*/ 0 h 8961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964188" h="896112">
                  <a:moveTo>
                    <a:pt x="776851" y="0"/>
                  </a:moveTo>
                  <a:lnTo>
                    <a:pt x="1964188" y="0"/>
                  </a:lnTo>
                  <a:lnTo>
                    <a:pt x="1964188" y="896112"/>
                  </a:lnTo>
                  <a:lnTo>
                    <a:pt x="0" y="896112"/>
                  </a:lnTo>
                  <a:lnTo>
                    <a:pt x="776851" y="0"/>
                  </a:lnTo>
                  <a:close/>
                </a:path>
              </a:pathLst>
            </a:cu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13" name="文本框 12"/>
            <p:cNvSpPr txBox="1"/>
            <p:nvPr/>
          </p:nvSpPr>
          <p:spPr>
            <a:xfrm>
              <a:off x="6451729" y="2300554"/>
              <a:ext cx="1607272" cy="615121"/>
            </a:xfrm>
            <a:prstGeom prst="rect">
              <a:avLst/>
            </a:prstGeom>
            <a:noFill/>
          </p:spPr>
          <p:txBody>
            <a:bodyPr wrap="square" rtlCol="0">
              <a:spAutoFit/>
            </a:bodyPr>
            <a:lstStyle/>
            <a:p>
              <a:pPr algn="ctr"/>
              <a:r>
                <a:rPr kumimoji="1" lang="en-US" altLang="zh-CN" sz="2400" b="1" dirty="0">
                  <a:solidFill>
                    <a:srgbClr val="FBFAF9"/>
                  </a:solidFill>
                  <a:cs typeface="+mn-ea"/>
                  <a:sym typeface="+mn-lt"/>
                </a:rPr>
                <a:t>PART.01</a:t>
              </a:r>
              <a:endParaRPr kumimoji="1" lang="en-US" altLang="zh-CN" sz="2400" b="1" dirty="0">
                <a:solidFill>
                  <a:srgbClr val="FBFAF9"/>
                </a:solidFill>
                <a:cs typeface="+mn-ea"/>
                <a:sym typeface="+mn-lt"/>
              </a:endParaRPr>
            </a:p>
          </p:txBody>
        </p:sp>
        <p:sp>
          <p:nvSpPr>
            <p:cNvPr id="14" name="PA-10223"/>
            <p:cNvSpPr/>
            <p:nvPr>
              <p:custDataLst>
                <p:tags r:id="rId2"/>
              </p:custDataLst>
            </p:nvPr>
          </p:nvSpPr>
          <p:spPr>
            <a:xfrm>
              <a:off x="9280865" y="2178563"/>
              <a:ext cx="4018908" cy="697421"/>
            </a:xfrm>
            <a:prstGeom prst="rect">
              <a:avLst/>
            </a:prstGeom>
            <a:noFill/>
          </p:spPr>
          <p:txBody>
            <a:bodyPr wrap="square">
              <a:spAutoFit/>
            </a:bodyPr>
            <a:lstStyle/>
            <a:p>
              <a:pPr algn="ctr">
                <a:lnSpc>
                  <a:spcPct val="100000"/>
                </a:lnSpc>
              </a:pPr>
              <a:r>
                <a:rPr lang="zh-CN" altLang="en-US" sz="2800" b="1" kern="0" spc="100" dirty="0">
                  <a:solidFill>
                    <a:schemeClr val="tx1"/>
                  </a:solidFill>
                  <a:latin typeface="微软雅黑" panose="020B0503020204020204" charset="-122"/>
                  <a:ea typeface="微软雅黑" panose="020B0503020204020204" charset="-122"/>
                  <a:cs typeface="微软雅黑" panose="020B0503020204020204" charset="-122"/>
                  <a:sym typeface="+mn-ea"/>
                </a:rPr>
                <a:t>课程背景</a:t>
              </a:r>
              <a:endParaRPr lang="zh-CN" altLang="en-US" sz="2800" b="1" kern="0" spc="1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15" name="组合 14"/>
          <p:cNvGrpSpPr/>
          <p:nvPr/>
        </p:nvGrpSpPr>
        <p:grpSpPr>
          <a:xfrm>
            <a:off x="1145540" y="3457321"/>
            <a:ext cx="9476739" cy="820471"/>
            <a:chOff x="6350889" y="2099163"/>
            <a:chExt cx="6799939" cy="1037318"/>
          </a:xfrm>
        </p:grpSpPr>
        <p:sp>
          <p:nvSpPr>
            <p:cNvPr id="16" name="任意形状 2"/>
            <p:cNvSpPr/>
            <p:nvPr/>
          </p:nvSpPr>
          <p:spPr>
            <a:xfrm>
              <a:off x="7810404" y="2099163"/>
              <a:ext cx="3713880" cy="1037318"/>
            </a:xfrm>
            <a:custGeom>
              <a:avLst/>
              <a:gdLst>
                <a:gd name="connsiteX0" fmla="*/ 776851 w 4022895"/>
                <a:gd name="connsiteY0" fmla="*/ 0 h 896112"/>
                <a:gd name="connsiteX1" fmla="*/ 4022895 w 4022895"/>
                <a:gd name="connsiteY1" fmla="*/ 0 h 896112"/>
                <a:gd name="connsiteX2" fmla="*/ 4022895 w 4022895"/>
                <a:gd name="connsiteY2" fmla="*/ 896112 h 896112"/>
                <a:gd name="connsiteX3" fmla="*/ 0 w 4022895"/>
                <a:gd name="connsiteY3" fmla="*/ 896112 h 896112"/>
                <a:gd name="connsiteX0-1" fmla="*/ 776851 w 4022895"/>
                <a:gd name="connsiteY0-2" fmla="*/ 0 h 896112"/>
                <a:gd name="connsiteX1-3" fmla="*/ 3799754 w 4022895"/>
                <a:gd name="connsiteY1-4" fmla="*/ 0 h 896112"/>
                <a:gd name="connsiteX2-5" fmla="*/ 4022895 w 4022895"/>
                <a:gd name="connsiteY2-6" fmla="*/ 896112 h 896112"/>
                <a:gd name="connsiteX3-7" fmla="*/ 0 w 4022895"/>
                <a:gd name="connsiteY3-8" fmla="*/ 896112 h 896112"/>
                <a:gd name="connsiteX4" fmla="*/ 776851 w 4022895"/>
                <a:gd name="connsiteY4" fmla="*/ 0 h 896112"/>
                <a:gd name="connsiteX0-9" fmla="*/ 776851 w 3799754"/>
                <a:gd name="connsiteY0-10" fmla="*/ 0 h 896112"/>
                <a:gd name="connsiteX1-11" fmla="*/ 3799754 w 3799754"/>
                <a:gd name="connsiteY1-12" fmla="*/ 0 h 896112"/>
                <a:gd name="connsiteX2-13" fmla="*/ 3799754 w 3799754"/>
                <a:gd name="connsiteY2-14" fmla="*/ 896112 h 896112"/>
                <a:gd name="connsiteX3-15" fmla="*/ 0 w 3799754"/>
                <a:gd name="connsiteY3-16" fmla="*/ 896112 h 896112"/>
                <a:gd name="connsiteX4-17" fmla="*/ 776851 w 3799754"/>
                <a:gd name="connsiteY4-18" fmla="*/ 0 h 896112"/>
                <a:gd name="connsiteX0-19" fmla="*/ 776851 w 3799754"/>
                <a:gd name="connsiteY0-20" fmla="*/ 3928 h 900040"/>
                <a:gd name="connsiteX1-21" fmla="*/ 3222387 w 3799754"/>
                <a:gd name="connsiteY1-22" fmla="*/ 0 h 900040"/>
                <a:gd name="connsiteX2-23" fmla="*/ 3799754 w 3799754"/>
                <a:gd name="connsiteY2-24" fmla="*/ 900040 h 900040"/>
                <a:gd name="connsiteX3-25" fmla="*/ 0 w 3799754"/>
                <a:gd name="connsiteY3-26" fmla="*/ 900040 h 900040"/>
                <a:gd name="connsiteX4-27" fmla="*/ 776851 w 3799754"/>
                <a:gd name="connsiteY4-28" fmla="*/ 3928 h 900040"/>
                <a:gd name="connsiteX0-29" fmla="*/ 776851 w 3222387"/>
                <a:gd name="connsiteY0-30" fmla="*/ 3928 h 900040"/>
                <a:gd name="connsiteX1-31" fmla="*/ 3222387 w 3222387"/>
                <a:gd name="connsiteY1-32" fmla="*/ 0 h 900040"/>
                <a:gd name="connsiteX2-33" fmla="*/ 3222387 w 3222387"/>
                <a:gd name="connsiteY2-34" fmla="*/ 900040 h 900040"/>
                <a:gd name="connsiteX3-35" fmla="*/ 0 w 3222387"/>
                <a:gd name="connsiteY3-36" fmla="*/ 900040 h 900040"/>
                <a:gd name="connsiteX4-37" fmla="*/ 776851 w 3222387"/>
                <a:gd name="connsiteY4-38" fmla="*/ 3928 h 90004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222387" h="900040">
                  <a:moveTo>
                    <a:pt x="776851" y="3928"/>
                  </a:moveTo>
                  <a:lnTo>
                    <a:pt x="3222387" y="0"/>
                  </a:lnTo>
                  <a:lnTo>
                    <a:pt x="3222387" y="900040"/>
                  </a:lnTo>
                  <a:lnTo>
                    <a:pt x="0" y="900040"/>
                  </a:lnTo>
                  <a:lnTo>
                    <a:pt x="776851" y="392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pic>
          <p:nvPicPr>
            <p:cNvPr id="17" name="图片 16"/>
            <p:cNvPicPr>
              <a:picLocks noChangeAspect="1"/>
            </p:cNvPicPr>
            <p:nvPr/>
          </p:nvPicPr>
          <p:blipFill>
            <a:blip r:embed="rId1" cstate="screen"/>
            <a:stretch>
              <a:fillRect/>
            </a:stretch>
          </p:blipFill>
          <p:spPr>
            <a:xfrm>
              <a:off x="10980877" y="2371489"/>
              <a:ext cx="497192" cy="497192"/>
            </a:xfrm>
            <a:prstGeom prst="rect">
              <a:avLst/>
            </a:prstGeom>
          </p:spPr>
        </p:pic>
        <p:sp>
          <p:nvSpPr>
            <p:cNvPr id="18" name="任意形状 5"/>
            <p:cNvSpPr/>
            <p:nvPr/>
          </p:nvSpPr>
          <p:spPr>
            <a:xfrm rot="10800000">
              <a:off x="6350889" y="2103690"/>
              <a:ext cx="2263775" cy="1032791"/>
            </a:xfrm>
            <a:custGeom>
              <a:avLst/>
              <a:gdLst>
                <a:gd name="connsiteX0" fmla="*/ 776851 w 4022895"/>
                <a:gd name="connsiteY0" fmla="*/ 0 h 896112"/>
                <a:gd name="connsiteX1" fmla="*/ 4022895 w 4022895"/>
                <a:gd name="connsiteY1" fmla="*/ 0 h 896112"/>
                <a:gd name="connsiteX2" fmla="*/ 4022895 w 4022895"/>
                <a:gd name="connsiteY2" fmla="*/ 896112 h 896112"/>
                <a:gd name="connsiteX3" fmla="*/ 0 w 4022895"/>
                <a:gd name="connsiteY3" fmla="*/ 896112 h 896112"/>
                <a:gd name="connsiteX0-1" fmla="*/ 776851 w 4022895"/>
                <a:gd name="connsiteY0-2" fmla="*/ 0 h 896112"/>
                <a:gd name="connsiteX1-3" fmla="*/ 4022895 w 4022895"/>
                <a:gd name="connsiteY1-4" fmla="*/ 0 h 896112"/>
                <a:gd name="connsiteX2-5" fmla="*/ 1964188 w 4022895"/>
                <a:gd name="connsiteY2-6" fmla="*/ 896112 h 896112"/>
                <a:gd name="connsiteX3-7" fmla="*/ 0 w 4022895"/>
                <a:gd name="connsiteY3-8" fmla="*/ 896112 h 896112"/>
                <a:gd name="connsiteX4" fmla="*/ 776851 w 4022895"/>
                <a:gd name="connsiteY4" fmla="*/ 0 h 896112"/>
                <a:gd name="connsiteX0-9" fmla="*/ 776851 w 1971028"/>
                <a:gd name="connsiteY0-10" fmla="*/ 0 h 896112"/>
                <a:gd name="connsiteX1-11" fmla="*/ 1971028 w 1971028"/>
                <a:gd name="connsiteY1-12" fmla="*/ 0 h 896112"/>
                <a:gd name="connsiteX2-13" fmla="*/ 1964188 w 1971028"/>
                <a:gd name="connsiteY2-14" fmla="*/ 896112 h 896112"/>
                <a:gd name="connsiteX3-15" fmla="*/ 0 w 1971028"/>
                <a:gd name="connsiteY3-16" fmla="*/ 896112 h 896112"/>
                <a:gd name="connsiteX4-17" fmla="*/ 776851 w 1971028"/>
                <a:gd name="connsiteY4-18" fmla="*/ 0 h 896112"/>
                <a:gd name="connsiteX0-19" fmla="*/ 776851 w 1964188"/>
                <a:gd name="connsiteY0-20" fmla="*/ 0 h 896112"/>
                <a:gd name="connsiteX1-21" fmla="*/ 1964188 w 1964188"/>
                <a:gd name="connsiteY1-22" fmla="*/ 0 h 896112"/>
                <a:gd name="connsiteX2-23" fmla="*/ 1964188 w 1964188"/>
                <a:gd name="connsiteY2-24" fmla="*/ 896112 h 896112"/>
                <a:gd name="connsiteX3-25" fmla="*/ 0 w 1964188"/>
                <a:gd name="connsiteY3-26" fmla="*/ 896112 h 896112"/>
                <a:gd name="connsiteX4-27" fmla="*/ 776851 w 1964188"/>
                <a:gd name="connsiteY4-28" fmla="*/ 0 h 8961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964188" h="896112">
                  <a:moveTo>
                    <a:pt x="776851" y="0"/>
                  </a:moveTo>
                  <a:lnTo>
                    <a:pt x="1964188" y="0"/>
                  </a:lnTo>
                  <a:lnTo>
                    <a:pt x="1964188" y="896112"/>
                  </a:lnTo>
                  <a:lnTo>
                    <a:pt x="0" y="896112"/>
                  </a:lnTo>
                  <a:lnTo>
                    <a:pt x="776851" y="0"/>
                  </a:lnTo>
                  <a:close/>
                </a:path>
              </a:pathLst>
            </a:cu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19" name="文本框 18"/>
            <p:cNvSpPr txBox="1"/>
            <p:nvPr/>
          </p:nvSpPr>
          <p:spPr>
            <a:xfrm>
              <a:off x="6451729" y="2322109"/>
              <a:ext cx="1607272" cy="582050"/>
            </a:xfrm>
            <a:prstGeom prst="rect">
              <a:avLst/>
            </a:prstGeom>
            <a:noFill/>
          </p:spPr>
          <p:txBody>
            <a:bodyPr wrap="square" rtlCol="0">
              <a:spAutoFit/>
            </a:bodyPr>
            <a:lstStyle/>
            <a:p>
              <a:pPr algn="ctr"/>
              <a:r>
                <a:rPr kumimoji="1" lang="en-US" altLang="zh-CN" sz="2400" b="1" dirty="0">
                  <a:solidFill>
                    <a:srgbClr val="FBFAF9"/>
                  </a:solidFill>
                  <a:cs typeface="+mn-ea"/>
                  <a:sym typeface="+mn-lt"/>
                </a:rPr>
                <a:t>PART.02</a:t>
              </a:r>
              <a:endParaRPr kumimoji="1" lang="en-US" altLang="zh-CN" sz="2400" b="1" dirty="0">
                <a:solidFill>
                  <a:srgbClr val="FBFAF9"/>
                </a:solidFill>
                <a:cs typeface="+mn-ea"/>
                <a:sym typeface="+mn-lt"/>
              </a:endParaRPr>
            </a:p>
          </p:txBody>
        </p:sp>
        <p:sp>
          <p:nvSpPr>
            <p:cNvPr id="20" name="PA-10223"/>
            <p:cNvSpPr/>
            <p:nvPr>
              <p:custDataLst>
                <p:tags r:id="rId3"/>
              </p:custDataLst>
            </p:nvPr>
          </p:nvSpPr>
          <p:spPr>
            <a:xfrm>
              <a:off x="9281096" y="2201925"/>
              <a:ext cx="3869732" cy="659924"/>
            </a:xfrm>
            <a:prstGeom prst="rect">
              <a:avLst/>
            </a:prstGeom>
            <a:noFill/>
          </p:spPr>
          <p:txBody>
            <a:bodyPr wrap="square">
              <a:spAutoFit/>
            </a:bodyPr>
            <a:lstStyle/>
            <a:p>
              <a:pPr lvl="0" algn="ctr">
                <a:buClrTx/>
                <a:buSzTx/>
                <a:buFontTx/>
              </a:pPr>
              <a:r>
                <a:rPr lang="zh-CN" altLang="en-US" sz="2800" b="1" kern="0" spc="100" dirty="0">
                  <a:latin typeface="微软雅黑" panose="020B0503020204020204" charset="-122"/>
                  <a:ea typeface="微软雅黑" panose="020B0503020204020204" charset="-122"/>
                  <a:cs typeface="微软雅黑" panose="020B0503020204020204" charset="-122"/>
                  <a:sym typeface="+mn-lt"/>
                </a:rPr>
                <a:t>涉税专业服务机构信用信息查询</a:t>
              </a:r>
              <a:endParaRPr lang="zh-CN" altLang="en-US" sz="2800" b="1" kern="0" spc="100" dirty="0">
                <a:latin typeface="微软雅黑" panose="020B0503020204020204" charset="-122"/>
                <a:ea typeface="微软雅黑" panose="020B0503020204020204" charset="-122"/>
                <a:cs typeface="微软雅黑" panose="020B0503020204020204" charset="-122"/>
                <a:sym typeface="+mn-lt"/>
              </a:endParaRPr>
            </a:p>
          </p:txBody>
        </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275" y="48260"/>
            <a:ext cx="2219325" cy="2111375"/>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grpSp>
        <p:nvGrpSpPr>
          <p:cNvPr id="4" name="组合 3"/>
          <p:cNvGrpSpPr/>
          <p:nvPr/>
        </p:nvGrpSpPr>
        <p:grpSpPr>
          <a:xfrm>
            <a:off x="1145540" y="4598759"/>
            <a:ext cx="10652759" cy="820471"/>
            <a:chOff x="6350889" y="2099163"/>
            <a:chExt cx="7643780" cy="1037318"/>
          </a:xfrm>
        </p:grpSpPr>
        <p:sp>
          <p:nvSpPr>
            <p:cNvPr id="21" name="任意形状 2"/>
            <p:cNvSpPr/>
            <p:nvPr>
              <p:custDataLst>
                <p:tags r:id="rId5"/>
              </p:custDataLst>
            </p:nvPr>
          </p:nvSpPr>
          <p:spPr>
            <a:xfrm>
              <a:off x="7810404" y="2099163"/>
              <a:ext cx="3713880" cy="1037318"/>
            </a:xfrm>
            <a:custGeom>
              <a:avLst/>
              <a:gdLst>
                <a:gd name="connsiteX0" fmla="*/ 776851 w 4022895"/>
                <a:gd name="connsiteY0" fmla="*/ 0 h 896112"/>
                <a:gd name="connsiteX1" fmla="*/ 4022895 w 4022895"/>
                <a:gd name="connsiteY1" fmla="*/ 0 h 896112"/>
                <a:gd name="connsiteX2" fmla="*/ 4022895 w 4022895"/>
                <a:gd name="connsiteY2" fmla="*/ 896112 h 896112"/>
                <a:gd name="connsiteX3" fmla="*/ 0 w 4022895"/>
                <a:gd name="connsiteY3" fmla="*/ 896112 h 896112"/>
                <a:gd name="connsiteX0-1" fmla="*/ 776851 w 4022895"/>
                <a:gd name="connsiteY0-2" fmla="*/ 0 h 896112"/>
                <a:gd name="connsiteX1-3" fmla="*/ 3799754 w 4022895"/>
                <a:gd name="connsiteY1-4" fmla="*/ 0 h 896112"/>
                <a:gd name="connsiteX2-5" fmla="*/ 4022895 w 4022895"/>
                <a:gd name="connsiteY2-6" fmla="*/ 896112 h 896112"/>
                <a:gd name="connsiteX3-7" fmla="*/ 0 w 4022895"/>
                <a:gd name="connsiteY3-8" fmla="*/ 896112 h 896112"/>
                <a:gd name="connsiteX4" fmla="*/ 776851 w 4022895"/>
                <a:gd name="connsiteY4" fmla="*/ 0 h 896112"/>
                <a:gd name="connsiteX0-9" fmla="*/ 776851 w 3799754"/>
                <a:gd name="connsiteY0-10" fmla="*/ 0 h 896112"/>
                <a:gd name="connsiteX1-11" fmla="*/ 3799754 w 3799754"/>
                <a:gd name="connsiteY1-12" fmla="*/ 0 h 896112"/>
                <a:gd name="connsiteX2-13" fmla="*/ 3799754 w 3799754"/>
                <a:gd name="connsiteY2-14" fmla="*/ 896112 h 896112"/>
                <a:gd name="connsiteX3-15" fmla="*/ 0 w 3799754"/>
                <a:gd name="connsiteY3-16" fmla="*/ 896112 h 896112"/>
                <a:gd name="connsiteX4-17" fmla="*/ 776851 w 3799754"/>
                <a:gd name="connsiteY4-18" fmla="*/ 0 h 896112"/>
                <a:gd name="connsiteX0-19" fmla="*/ 776851 w 3799754"/>
                <a:gd name="connsiteY0-20" fmla="*/ 3928 h 900040"/>
                <a:gd name="connsiteX1-21" fmla="*/ 3222387 w 3799754"/>
                <a:gd name="connsiteY1-22" fmla="*/ 0 h 900040"/>
                <a:gd name="connsiteX2-23" fmla="*/ 3799754 w 3799754"/>
                <a:gd name="connsiteY2-24" fmla="*/ 900040 h 900040"/>
                <a:gd name="connsiteX3-25" fmla="*/ 0 w 3799754"/>
                <a:gd name="connsiteY3-26" fmla="*/ 900040 h 900040"/>
                <a:gd name="connsiteX4-27" fmla="*/ 776851 w 3799754"/>
                <a:gd name="connsiteY4-28" fmla="*/ 3928 h 900040"/>
                <a:gd name="connsiteX0-29" fmla="*/ 776851 w 3222387"/>
                <a:gd name="connsiteY0-30" fmla="*/ 3928 h 900040"/>
                <a:gd name="connsiteX1-31" fmla="*/ 3222387 w 3222387"/>
                <a:gd name="connsiteY1-32" fmla="*/ 0 h 900040"/>
                <a:gd name="connsiteX2-33" fmla="*/ 3222387 w 3222387"/>
                <a:gd name="connsiteY2-34" fmla="*/ 900040 h 900040"/>
                <a:gd name="connsiteX3-35" fmla="*/ 0 w 3222387"/>
                <a:gd name="connsiteY3-36" fmla="*/ 900040 h 900040"/>
                <a:gd name="connsiteX4-37" fmla="*/ 776851 w 3222387"/>
                <a:gd name="connsiteY4-38" fmla="*/ 3928 h 90004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222387" h="900040">
                  <a:moveTo>
                    <a:pt x="776851" y="3928"/>
                  </a:moveTo>
                  <a:lnTo>
                    <a:pt x="3222387" y="0"/>
                  </a:lnTo>
                  <a:lnTo>
                    <a:pt x="3222387" y="900040"/>
                  </a:lnTo>
                  <a:lnTo>
                    <a:pt x="0" y="900040"/>
                  </a:lnTo>
                  <a:lnTo>
                    <a:pt x="776851" y="392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cs typeface="+mn-ea"/>
                <a:sym typeface="+mn-lt"/>
              </a:endParaRPr>
            </a:p>
          </p:txBody>
        </p:sp>
        <p:pic>
          <p:nvPicPr>
            <p:cNvPr id="22" name="图片 21"/>
            <p:cNvPicPr>
              <a:picLocks noChangeAspect="1"/>
            </p:cNvPicPr>
            <p:nvPr>
              <p:custDataLst>
                <p:tags r:id="rId6"/>
              </p:custDataLst>
            </p:nvPr>
          </p:nvPicPr>
          <p:blipFill>
            <a:blip r:embed="rId1" cstate="screen"/>
            <a:stretch>
              <a:fillRect/>
            </a:stretch>
          </p:blipFill>
          <p:spPr>
            <a:xfrm>
              <a:off x="10980877" y="2371489"/>
              <a:ext cx="497192" cy="497192"/>
            </a:xfrm>
            <a:prstGeom prst="rect">
              <a:avLst/>
            </a:prstGeom>
          </p:spPr>
        </p:pic>
        <p:sp>
          <p:nvSpPr>
            <p:cNvPr id="23" name="任意形状 5"/>
            <p:cNvSpPr/>
            <p:nvPr>
              <p:custDataLst>
                <p:tags r:id="rId7"/>
              </p:custDataLst>
            </p:nvPr>
          </p:nvSpPr>
          <p:spPr>
            <a:xfrm rot="10800000">
              <a:off x="6350889" y="2103690"/>
              <a:ext cx="2263775" cy="1032791"/>
            </a:xfrm>
            <a:custGeom>
              <a:avLst/>
              <a:gdLst>
                <a:gd name="connsiteX0" fmla="*/ 776851 w 4022895"/>
                <a:gd name="connsiteY0" fmla="*/ 0 h 896112"/>
                <a:gd name="connsiteX1" fmla="*/ 4022895 w 4022895"/>
                <a:gd name="connsiteY1" fmla="*/ 0 h 896112"/>
                <a:gd name="connsiteX2" fmla="*/ 4022895 w 4022895"/>
                <a:gd name="connsiteY2" fmla="*/ 896112 h 896112"/>
                <a:gd name="connsiteX3" fmla="*/ 0 w 4022895"/>
                <a:gd name="connsiteY3" fmla="*/ 896112 h 896112"/>
                <a:gd name="connsiteX0-1" fmla="*/ 776851 w 4022895"/>
                <a:gd name="connsiteY0-2" fmla="*/ 0 h 896112"/>
                <a:gd name="connsiteX1-3" fmla="*/ 4022895 w 4022895"/>
                <a:gd name="connsiteY1-4" fmla="*/ 0 h 896112"/>
                <a:gd name="connsiteX2-5" fmla="*/ 1964188 w 4022895"/>
                <a:gd name="connsiteY2-6" fmla="*/ 896112 h 896112"/>
                <a:gd name="connsiteX3-7" fmla="*/ 0 w 4022895"/>
                <a:gd name="connsiteY3-8" fmla="*/ 896112 h 896112"/>
                <a:gd name="connsiteX4" fmla="*/ 776851 w 4022895"/>
                <a:gd name="connsiteY4" fmla="*/ 0 h 896112"/>
                <a:gd name="connsiteX0-9" fmla="*/ 776851 w 1971028"/>
                <a:gd name="connsiteY0-10" fmla="*/ 0 h 896112"/>
                <a:gd name="connsiteX1-11" fmla="*/ 1971028 w 1971028"/>
                <a:gd name="connsiteY1-12" fmla="*/ 0 h 896112"/>
                <a:gd name="connsiteX2-13" fmla="*/ 1964188 w 1971028"/>
                <a:gd name="connsiteY2-14" fmla="*/ 896112 h 896112"/>
                <a:gd name="connsiteX3-15" fmla="*/ 0 w 1971028"/>
                <a:gd name="connsiteY3-16" fmla="*/ 896112 h 896112"/>
                <a:gd name="connsiteX4-17" fmla="*/ 776851 w 1971028"/>
                <a:gd name="connsiteY4-18" fmla="*/ 0 h 896112"/>
                <a:gd name="connsiteX0-19" fmla="*/ 776851 w 1964188"/>
                <a:gd name="connsiteY0-20" fmla="*/ 0 h 896112"/>
                <a:gd name="connsiteX1-21" fmla="*/ 1964188 w 1964188"/>
                <a:gd name="connsiteY1-22" fmla="*/ 0 h 896112"/>
                <a:gd name="connsiteX2-23" fmla="*/ 1964188 w 1964188"/>
                <a:gd name="connsiteY2-24" fmla="*/ 896112 h 896112"/>
                <a:gd name="connsiteX3-25" fmla="*/ 0 w 1964188"/>
                <a:gd name="connsiteY3-26" fmla="*/ 896112 h 896112"/>
                <a:gd name="connsiteX4-27" fmla="*/ 776851 w 1964188"/>
                <a:gd name="connsiteY4-28" fmla="*/ 0 h 8961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964188" h="896112">
                  <a:moveTo>
                    <a:pt x="776851" y="0"/>
                  </a:moveTo>
                  <a:lnTo>
                    <a:pt x="1964188" y="0"/>
                  </a:lnTo>
                  <a:lnTo>
                    <a:pt x="1964188" y="896112"/>
                  </a:lnTo>
                  <a:lnTo>
                    <a:pt x="0" y="896112"/>
                  </a:lnTo>
                  <a:lnTo>
                    <a:pt x="776851" y="0"/>
                  </a:lnTo>
                  <a:close/>
                </a:path>
              </a:pathLst>
            </a:cu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cs typeface="+mn-ea"/>
                <a:sym typeface="+mn-lt"/>
              </a:endParaRPr>
            </a:p>
          </p:txBody>
        </p:sp>
        <p:sp>
          <p:nvSpPr>
            <p:cNvPr id="24" name="文本框 23"/>
            <p:cNvSpPr txBox="1"/>
            <p:nvPr>
              <p:custDataLst>
                <p:tags r:id="rId8"/>
              </p:custDataLst>
            </p:nvPr>
          </p:nvSpPr>
          <p:spPr>
            <a:xfrm>
              <a:off x="6451729" y="2321251"/>
              <a:ext cx="1607272" cy="582050"/>
            </a:xfrm>
            <a:prstGeom prst="rect">
              <a:avLst/>
            </a:prstGeom>
            <a:noFill/>
          </p:spPr>
          <p:txBody>
            <a:bodyPr wrap="square" rtlCol="0">
              <a:spAutoFit/>
            </a:bodyPr>
            <a:p>
              <a:pPr algn="ctr"/>
              <a:r>
                <a:rPr kumimoji="1" lang="en-US" altLang="zh-CN" sz="2400" b="1" dirty="0">
                  <a:solidFill>
                    <a:srgbClr val="FBFAF9"/>
                  </a:solidFill>
                  <a:cs typeface="+mn-ea"/>
                  <a:sym typeface="+mn-lt"/>
                </a:rPr>
                <a:t>PART.03</a:t>
              </a:r>
              <a:endParaRPr kumimoji="1" lang="en-US" altLang="zh-CN" sz="2400" b="1" dirty="0">
                <a:solidFill>
                  <a:srgbClr val="FBFAF9"/>
                </a:solidFill>
                <a:cs typeface="+mn-ea"/>
                <a:sym typeface="+mn-lt"/>
              </a:endParaRPr>
            </a:p>
          </p:txBody>
        </p:sp>
        <p:sp>
          <p:nvSpPr>
            <p:cNvPr id="25" name="PA-10223"/>
            <p:cNvSpPr/>
            <p:nvPr>
              <p:custDataLst>
                <p:tags r:id="rId9"/>
              </p:custDataLst>
            </p:nvPr>
          </p:nvSpPr>
          <p:spPr>
            <a:xfrm>
              <a:off x="8753011" y="2238052"/>
              <a:ext cx="5241658" cy="659924"/>
            </a:xfrm>
            <a:prstGeom prst="rect">
              <a:avLst/>
            </a:prstGeom>
            <a:noFill/>
          </p:spPr>
          <p:txBody>
            <a:bodyPr wrap="square">
              <a:spAutoFit/>
            </a:bodyPr>
            <a:p>
              <a:pPr lvl="0" algn="ctr">
                <a:buClrTx/>
                <a:buSzTx/>
                <a:buFontTx/>
              </a:pPr>
              <a:r>
                <a:rPr lang="zh-CN" altLang="en-US" sz="2800" b="1" kern="0" spc="100" dirty="0">
                  <a:latin typeface="微软雅黑" panose="020B0503020204020204" charset="-122"/>
                  <a:ea typeface="微软雅黑" panose="020B0503020204020204" charset="-122"/>
                  <a:cs typeface="微软雅黑" panose="020B0503020204020204" charset="-122"/>
                  <a:sym typeface="+mn-lt"/>
                </a:rPr>
                <a:t>学习《涉税专业服务信用评价管理办法》</a:t>
              </a:r>
              <a:endParaRPr lang="zh-CN" altLang="en-US" sz="2800" b="1" kern="0" spc="100" dirty="0">
                <a:latin typeface="微软雅黑" panose="020B0503020204020204" charset="-122"/>
                <a:ea typeface="微软雅黑" panose="020B0503020204020204" charset="-122"/>
                <a:cs typeface="微软雅黑" panose="020B0503020204020204" charset="-122"/>
                <a:sym typeface="+mn-lt"/>
              </a:endParaRPr>
            </a:p>
          </p:txBody>
        </p:sp>
      </p:grpSp>
      <p:grpSp>
        <p:nvGrpSpPr>
          <p:cNvPr id="26" name="组合 25"/>
          <p:cNvGrpSpPr/>
          <p:nvPr/>
        </p:nvGrpSpPr>
        <p:grpSpPr>
          <a:xfrm>
            <a:off x="1145540" y="5636984"/>
            <a:ext cx="8848002" cy="820471"/>
            <a:chOff x="6350889" y="2099163"/>
            <a:chExt cx="6348795" cy="1037318"/>
          </a:xfrm>
        </p:grpSpPr>
        <p:sp>
          <p:nvSpPr>
            <p:cNvPr id="27" name="任意形状 2"/>
            <p:cNvSpPr/>
            <p:nvPr>
              <p:custDataLst>
                <p:tags r:id="rId10"/>
              </p:custDataLst>
            </p:nvPr>
          </p:nvSpPr>
          <p:spPr>
            <a:xfrm>
              <a:off x="7810404" y="2099163"/>
              <a:ext cx="3713880" cy="1037318"/>
            </a:xfrm>
            <a:custGeom>
              <a:avLst/>
              <a:gdLst>
                <a:gd name="connsiteX0" fmla="*/ 776851 w 4022895"/>
                <a:gd name="connsiteY0" fmla="*/ 0 h 896112"/>
                <a:gd name="connsiteX1" fmla="*/ 4022895 w 4022895"/>
                <a:gd name="connsiteY1" fmla="*/ 0 h 896112"/>
                <a:gd name="connsiteX2" fmla="*/ 4022895 w 4022895"/>
                <a:gd name="connsiteY2" fmla="*/ 896112 h 896112"/>
                <a:gd name="connsiteX3" fmla="*/ 0 w 4022895"/>
                <a:gd name="connsiteY3" fmla="*/ 896112 h 896112"/>
                <a:gd name="connsiteX0-1" fmla="*/ 776851 w 4022895"/>
                <a:gd name="connsiteY0-2" fmla="*/ 0 h 896112"/>
                <a:gd name="connsiteX1-3" fmla="*/ 3799754 w 4022895"/>
                <a:gd name="connsiteY1-4" fmla="*/ 0 h 896112"/>
                <a:gd name="connsiteX2-5" fmla="*/ 4022895 w 4022895"/>
                <a:gd name="connsiteY2-6" fmla="*/ 896112 h 896112"/>
                <a:gd name="connsiteX3-7" fmla="*/ 0 w 4022895"/>
                <a:gd name="connsiteY3-8" fmla="*/ 896112 h 896112"/>
                <a:gd name="connsiteX4" fmla="*/ 776851 w 4022895"/>
                <a:gd name="connsiteY4" fmla="*/ 0 h 896112"/>
                <a:gd name="connsiteX0-9" fmla="*/ 776851 w 3799754"/>
                <a:gd name="connsiteY0-10" fmla="*/ 0 h 896112"/>
                <a:gd name="connsiteX1-11" fmla="*/ 3799754 w 3799754"/>
                <a:gd name="connsiteY1-12" fmla="*/ 0 h 896112"/>
                <a:gd name="connsiteX2-13" fmla="*/ 3799754 w 3799754"/>
                <a:gd name="connsiteY2-14" fmla="*/ 896112 h 896112"/>
                <a:gd name="connsiteX3-15" fmla="*/ 0 w 3799754"/>
                <a:gd name="connsiteY3-16" fmla="*/ 896112 h 896112"/>
                <a:gd name="connsiteX4-17" fmla="*/ 776851 w 3799754"/>
                <a:gd name="connsiteY4-18" fmla="*/ 0 h 896112"/>
                <a:gd name="connsiteX0-19" fmla="*/ 776851 w 3799754"/>
                <a:gd name="connsiteY0-20" fmla="*/ 3928 h 900040"/>
                <a:gd name="connsiteX1-21" fmla="*/ 3222387 w 3799754"/>
                <a:gd name="connsiteY1-22" fmla="*/ 0 h 900040"/>
                <a:gd name="connsiteX2-23" fmla="*/ 3799754 w 3799754"/>
                <a:gd name="connsiteY2-24" fmla="*/ 900040 h 900040"/>
                <a:gd name="connsiteX3-25" fmla="*/ 0 w 3799754"/>
                <a:gd name="connsiteY3-26" fmla="*/ 900040 h 900040"/>
                <a:gd name="connsiteX4-27" fmla="*/ 776851 w 3799754"/>
                <a:gd name="connsiteY4-28" fmla="*/ 3928 h 900040"/>
                <a:gd name="connsiteX0-29" fmla="*/ 776851 w 3222387"/>
                <a:gd name="connsiteY0-30" fmla="*/ 3928 h 900040"/>
                <a:gd name="connsiteX1-31" fmla="*/ 3222387 w 3222387"/>
                <a:gd name="connsiteY1-32" fmla="*/ 0 h 900040"/>
                <a:gd name="connsiteX2-33" fmla="*/ 3222387 w 3222387"/>
                <a:gd name="connsiteY2-34" fmla="*/ 900040 h 900040"/>
                <a:gd name="connsiteX3-35" fmla="*/ 0 w 3222387"/>
                <a:gd name="connsiteY3-36" fmla="*/ 900040 h 900040"/>
                <a:gd name="connsiteX4-37" fmla="*/ 776851 w 3222387"/>
                <a:gd name="connsiteY4-38" fmla="*/ 3928 h 90004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222387" h="900040">
                  <a:moveTo>
                    <a:pt x="776851" y="3928"/>
                  </a:moveTo>
                  <a:lnTo>
                    <a:pt x="3222387" y="0"/>
                  </a:lnTo>
                  <a:lnTo>
                    <a:pt x="3222387" y="900040"/>
                  </a:lnTo>
                  <a:lnTo>
                    <a:pt x="0" y="900040"/>
                  </a:lnTo>
                  <a:lnTo>
                    <a:pt x="776851" y="392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cs typeface="+mn-ea"/>
                <a:sym typeface="+mn-lt"/>
              </a:endParaRPr>
            </a:p>
          </p:txBody>
        </p:sp>
        <p:pic>
          <p:nvPicPr>
            <p:cNvPr id="28" name="图片 27"/>
            <p:cNvPicPr>
              <a:picLocks noChangeAspect="1"/>
            </p:cNvPicPr>
            <p:nvPr>
              <p:custDataLst>
                <p:tags r:id="rId11"/>
              </p:custDataLst>
            </p:nvPr>
          </p:nvPicPr>
          <p:blipFill>
            <a:blip r:embed="rId1" cstate="screen"/>
            <a:stretch>
              <a:fillRect/>
            </a:stretch>
          </p:blipFill>
          <p:spPr>
            <a:xfrm>
              <a:off x="10980877" y="2371489"/>
              <a:ext cx="497192" cy="497192"/>
            </a:xfrm>
            <a:prstGeom prst="rect">
              <a:avLst/>
            </a:prstGeom>
          </p:spPr>
        </p:pic>
        <p:sp>
          <p:nvSpPr>
            <p:cNvPr id="29" name="任意形状 5"/>
            <p:cNvSpPr/>
            <p:nvPr>
              <p:custDataLst>
                <p:tags r:id="rId12"/>
              </p:custDataLst>
            </p:nvPr>
          </p:nvSpPr>
          <p:spPr>
            <a:xfrm rot="10800000">
              <a:off x="6350889" y="2103690"/>
              <a:ext cx="2263775" cy="1032791"/>
            </a:xfrm>
            <a:custGeom>
              <a:avLst/>
              <a:gdLst>
                <a:gd name="connsiteX0" fmla="*/ 776851 w 4022895"/>
                <a:gd name="connsiteY0" fmla="*/ 0 h 896112"/>
                <a:gd name="connsiteX1" fmla="*/ 4022895 w 4022895"/>
                <a:gd name="connsiteY1" fmla="*/ 0 h 896112"/>
                <a:gd name="connsiteX2" fmla="*/ 4022895 w 4022895"/>
                <a:gd name="connsiteY2" fmla="*/ 896112 h 896112"/>
                <a:gd name="connsiteX3" fmla="*/ 0 w 4022895"/>
                <a:gd name="connsiteY3" fmla="*/ 896112 h 896112"/>
                <a:gd name="connsiteX0-1" fmla="*/ 776851 w 4022895"/>
                <a:gd name="connsiteY0-2" fmla="*/ 0 h 896112"/>
                <a:gd name="connsiteX1-3" fmla="*/ 4022895 w 4022895"/>
                <a:gd name="connsiteY1-4" fmla="*/ 0 h 896112"/>
                <a:gd name="connsiteX2-5" fmla="*/ 1964188 w 4022895"/>
                <a:gd name="connsiteY2-6" fmla="*/ 896112 h 896112"/>
                <a:gd name="connsiteX3-7" fmla="*/ 0 w 4022895"/>
                <a:gd name="connsiteY3-8" fmla="*/ 896112 h 896112"/>
                <a:gd name="connsiteX4" fmla="*/ 776851 w 4022895"/>
                <a:gd name="connsiteY4" fmla="*/ 0 h 896112"/>
                <a:gd name="connsiteX0-9" fmla="*/ 776851 w 1971028"/>
                <a:gd name="connsiteY0-10" fmla="*/ 0 h 896112"/>
                <a:gd name="connsiteX1-11" fmla="*/ 1971028 w 1971028"/>
                <a:gd name="connsiteY1-12" fmla="*/ 0 h 896112"/>
                <a:gd name="connsiteX2-13" fmla="*/ 1964188 w 1971028"/>
                <a:gd name="connsiteY2-14" fmla="*/ 896112 h 896112"/>
                <a:gd name="connsiteX3-15" fmla="*/ 0 w 1971028"/>
                <a:gd name="connsiteY3-16" fmla="*/ 896112 h 896112"/>
                <a:gd name="connsiteX4-17" fmla="*/ 776851 w 1971028"/>
                <a:gd name="connsiteY4-18" fmla="*/ 0 h 896112"/>
                <a:gd name="connsiteX0-19" fmla="*/ 776851 w 1964188"/>
                <a:gd name="connsiteY0-20" fmla="*/ 0 h 896112"/>
                <a:gd name="connsiteX1-21" fmla="*/ 1964188 w 1964188"/>
                <a:gd name="connsiteY1-22" fmla="*/ 0 h 896112"/>
                <a:gd name="connsiteX2-23" fmla="*/ 1964188 w 1964188"/>
                <a:gd name="connsiteY2-24" fmla="*/ 896112 h 896112"/>
                <a:gd name="connsiteX3-25" fmla="*/ 0 w 1964188"/>
                <a:gd name="connsiteY3-26" fmla="*/ 896112 h 896112"/>
                <a:gd name="connsiteX4-27" fmla="*/ 776851 w 1964188"/>
                <a:gd name="connsiteY4-28" fmla="*/ 0 h 8961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964188" h="896112">
                  <a:moveTo>
                    <a:pt x="776851" y="0"/>
                  </a:moveTo>
                  <a:lnTo>
                    <a:pt x="1964188" y="0"/>
                  </a:lnTo>
                  <a:lnTo>
                    <a:pt x="1964188" y="896112"/>
                  </a:lnTo>
                  <a:lnTo>
                    <a:pt x="0" y="896112"/>
                  </a:lnTo>
                  <a:lnTo>
                    <a:pt x="776851" y="0"/>
                  </a:lnTo>
                  <a:close/>
                </a:path>
              </a:pathLst>
            </a:cu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cs typeface="+mn-ea"/>
                <a:sym typeface="+mn-lt"/>
              </a:endParaRPr>
            </a:p>
          </p:txBody>
        </p:sp>
        <p:sp>
          <p:nvSpPr>
            <p:cNvPr id="30" name="文本框 29"/>
            <p:cNvSpPr txBox="1"/>
            <p:nvPr>
              <p:custDataLst>
                <p:tags r:id="rId13"/>
              </p:custDataLst>
            </p:nvPr>
          </p:nvSpPr>
          <p:spPr>
            <a:xfrm>
              <a:off x="6451729" y="2321251"/>
              <a:ext cx="1607272" cy="582050"/>
            </a:xfrm>
            <a:prstGeom prst="rect">
              <a:avLst/>
            </a:prstGeom>
            <a:noFill/>
          </p:spPr>
          <p:txBody>
            <a:bodyPr wrap="square" rtlCol="0">
              <a:spAutoFit/>
            </a:bodyPr>
            <a:p>
              <a:pPr algn="ctr"/>
              <a:r>
                <a:rPr kumimoji="1" lang="en-US" altLang="zh-CN" sz="2400" b="1" dirty="0">
                  <a:solidFill>
                    <a:srgbClr val="FBFAF9"/>
                  </a:solidFill>
                  <a:cs typeface="+mn-ea"/>
                  <a:sym typeface="+mn-lt"/>
                </a:rPr>
                <a:t>PART.04</a:t>
              </a:r>
              <a:endParaRPr kumimoji="1" lang="en-US" altLang="zh-CN" sz="2400" b="1" dirty="0">
                <a:solidFill>
                  <a:srgbClr val="FBFAF9"/>
                </a:solidFill>
                <a:cs typeface="+mn-ea"/>
                <a:sym typeface="+mn-lt"/>
              </a:endParaRPr>
            </a:p>
          </p:txBody>
        </p:sp>
        <p:sp>
          <p:nvSpPr>
            <p:cNvPr id="31" name="PA-10223"/>
            <p:cNvSpPr/>
            <p:nvPr>
              <p:custDataLst>
                <p:tags r:id="rId14"/>
              </p:custDataLst>
            </p:nvPr>
          </p:nvSpPr>
          <p:spPr>
            <a:xfrm>
              <a:off x="9759667" y="2237723"/>
              <a:ext cx="2940017" cy="659924"/>
            </a:xfrm>
            <a:prstGeom prst="rect">
              <a:avLst/>
            </a:prstGeom>
            <a:noFill/>
          </p:spPr>
          <p:txBody>
            <a:bodyPr wrap="square">
              <a:spAutoFit/>
            </a:bodyPr>
            <a:p>
              <a:pPr lvl="0" algn="ctr">
                <a:buClrTx/>
                <a:buSzTx/>
                <a:buFontTx/>
              </a:pPr>
              <a:r>
                <a:rPr lang="zh-CN" altLang="en-US" sz="2800" b="1" kern="0" spc="100" dirty="0">
                  <a:latin typeface="微软雅黑" panose="020B0503020204020204" charset="-122"/>
                  <a:ea typeface="微软雅黑" panose="020B0503020204020204" charset="-122"/>
                  <a:cs typeface="微软雅黑" panose="020B0503020204020204" charset="-122"/>
                  <a:sym typeface="+mn-lt"/>
                </a:rPr>
                <a:t>常见风险提醒</a:t>
              </a:r>
              <a:endParaRPr lang="zh-CN" altLang="en-US" sz="2800" b="1" kern="0" spc="100" dirty="0">
                <a:latin typeface="微软雅黑" panose="020B0503020204020204" charset="-122"/>
                <a:ea typeface="微软雅黑" panose="020B0503020204020204" charset="-122"/>
                <a:cs typeface="微软雅黑" panose="020B0503020204020204" charset="-122"/>
                <a:sym typeface="+mn-lt"/>
              </a:endParaRPr>
            </a:p>
          </p:txBody>
        </p:sp>
      </p:grpSp>
      <p:pic>
        <p:nvPicPr>
          <p:cNvPr id="32" name="图片 31"/>
          <p:cNvPicPr>
            <a:picLocks noChangeAspect="1"/>
          </p:cNvPicPr>
          <p:nvPr/>
        </p:nvPicPr>
        <p:blipFill>
          <a:blip r:embed="rId15"/>
          <a:stretch>
            <a:fillRect/>
          </a:stretch>
        </p:blipFill>
        <p:spPr>
          <a:xfrm>
            <a:off x="10965180" y="5526405"/>
            <a:ext cx="122682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2" presetClass="entr" presetSubtype="8" fill="hold"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par>
                          <p:cTn id="22" fill="hold">
                            <p:stCondLst>
                              <p:cond delay="1500"/>
                            </p:stCondLst>
                            <p:childTnLst>
                              <p:par>
                                <p:cTn id="23" presetID="3"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par>
                          <p:cTn id="26" fill="hold">
                            <p:stCondLst>
                              <p:cond delay="2000"/>
                            </p:stCondLst>
                            <p:childTnLst>
                              <p:par>
                                <p:cTn id="27" presetID="3" presetClass="entr" presetSubtype="1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308864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纳税信用</a:t>
            </a: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应用</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6" name="文本框 15"/>
          <p:cNvSpPr txBox="1"/>
          <p:nvPr/>
        </p:nvSpPr>
        <p:spPr>
          <a:xfrm>
            <a:off x="4359275" y="3053715"/>
            <a:ext cx="7341870" cy="2430145"/>
          </a:xfrm>
          <a:prstGeom prst="rect">
            <a:avLst/>
          </a:prstGeom>
          <a:noFill/>
        </p:spPr>
        <p:txBody>
          <a:bodyPr wrap="square" rtlCol="0" anchor="t">
            <a:spAutoFit/>
          </a:bodyPr>
          <a:p>
            <a:pPr algn="ctr"/>
            <a:r>
              <a:rPr lang="zh-CN" altLang="en-US" sz="3200" b="1" kern="0" spc="100" dirty="0">
                <a:latin typeface="微软雅黑" panose="020B0503020204020204" charset="-122"/>
                <a:ea typeface="微软雅黑" panose="020B0503020204020204" charset="-122"/>
                <a:cs typeface="微软雅黑" panose="020B0503020204020204" charset="-122"/>
                <a:sym typeface="+mn-ea"/>
              </a:rPr>
              <a:t>学习《涉税专业服务信用评价管理办法》</a:t>
            </a:r>
            <a:endParaRPr lang="zh-CN" altLang="en-US" sz="3200" b="1" kern="0" spc="100" dirty="0">
              <a:latin typeface="微软雅黑" panose="020B0503020204020204" charset="-122"/>
              <a:ea typeface="微软雅黑" panose="020B0503020204020204" charset="-122"/>
              <a:cs typeface="微软雅黑" panose="020B0503020204020204" charset="-122"/>
              <a:sym typeface="+mn-ea"/>
            </a:endParaRPr>
          </a:p>
          <a:p>
            <a:pPr algn="ctr"/>
            <a:endParaRPr lang="zh-CN" altLang="en-US" sz="3200" b="1" kern="0" spc="100" dirty="0">
              <a:latin typeface="微软雅黑" panose="020B0503020204020204" charset="-122"/>
              <a:ea typeface="微软雅黑" panose="020B0503020204020204" charset="-122"/>
              <a:cs typeface="微软雅黑" panose="020B0503020204020204" charset="-122"/>
              <a:sym typeface="+mn-ea"/>
            </a:endParaRPr>
          </a:p>
          <a:p>
            <a:pPr algn="ctr"/>
            <a:endParaRPr lang="zh-CN" altLang="en-US" sz="3200" b="1" kern="0" spc="100" dirty="0">
              <a:latin typeface="微软雅黑" panose="020B0503020204020204" charset="-122"/>
              <a:ea typeface="微软雅黑" panose="020B0503020204020204" charset="-122"/>
              <a:cs typeface="微软雅黑" panose="020B0503020204020204" charset="-122"/>
              <a:sym typeface="+mn-ea"/>
            </a:endParaRPr>
          </a:p>
          <a:p>
            <a:pPr algn="ctr"/>
            <a:endParaRPr lang="zh-CN" altLang="en-US" sz="3200" b="1" kern="0" spc="1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ctr"/>
            <a:endParaRPr lang="zh-CN" altLang="en-US" sz="2400" b="1">
              <a:solidFill>
                <a:schemeClr val="tx1"/>
              </a:solidFill>
              <a:latin typeface="微软雅黑" panose="020B0503020204020204" charset="-122"/>
              <a:ea typeface="微软雅黑" panose="020B0503020204020204" charset="-122"/>
              <a:sym typeface="+mn-ea"/>
            </a:endParaRPr>
          </a:p>
        </p:txBody>
      </p:sp>
      <p:grpSp>
        <p:nvGrpSpPr>
          <p:cNvPr id="20" name="组合 19"/>
          <p:cNvGrpSpPr/>
          <p:nvPr/>
        </p:nvGrpSpPr>
        <p:grpSpPr>
          <a:xfrm>
            <a:off x="1949450" y="2328545"/>
            <a:ext cx="1979275" cy="2060998"/>
            <a:chOff x="2861" y="2789"/>
            <a:chExt cx="2559" cy="2434"/>
          </a:xfrm>
        </p:grpSpPr>
        <p:sp>
          <p:nvSpPr>
            <p:cNvPr id="2" name="文本框 1"/>
            <p:cNvSpPr txBox="1"/>
            <p:nvPr>
              <p:custDataLst>
                <p:tags r:id="rId1"/>
              </p:custDataLst>
            </p:nvPr>
          </p:nvSpPr>
          <p:spPr>
            <a:xfrm>
              <a:off x="2861" y="2789"/>
              <a:ext cx="2559" cy="2434"/>
            </a:xfrm>
            <a:prstGeom prst="rect">
              <a:avLst/>
            </a:prstGeom>
            <a:noFill/>
          </p:spPr>
          <p:txBody>
            <a:bodyPr wrap="square" rtlCol="0">
              <a:spAutoFit/>
            </a:bodyPr>
            <a:p>
              <a:r>
                <a:rPr lang="en-US" altLang="zh-CN" sz="12800" b="1">
                  <a:solidFill>
                    <a:srgbClr val="0070C0"/>
                  </a:solidFill>
                  <a:latin typeface="Impact" panose="020B0806030902050204" pitchFamily="34" charset="0"/>
                  <a:ea typeface="微软雅黑" panose="020B0503020204020204" charset="-122"/>
                  <a:cs typeface="Impact" panose="020B0806030902050204" pitchFamily="34" charset="0"/>
                </a:rPr>
                <a:t>03</a:t>
              </a:r>
              <a:endParaRPr lang="en-US" altLang="zh-CN" sz="12800" b="1">
                <a:solidFill>
                  <a:srgbClr val="0070C0"/>
                </a:solidFill>
                <a:latin typeface="Impact" panose="020B0806030902050204" pitchFamily="34" charset="0"/>
                <a:ea typeface="微软雅黑" panose="020B0503020204020204" charset="-122"/>
                <a:cs typeface="Impact" panose="020B0806030902050204" pitchFamily="34" charset="0"/>
              </a:endParaRPr>
            </a:p>
          </p:txBody>
        </p:sp>
        <p:sp>
          <p:nvSpPr>
            <p:cNvPr id="18" name="文本框 17"/>
            <p:cNvSpPr txBox="1"/>
            <p:nvPr>
              <p:custDataLst>
                <p:tags r:id="rId2"/>
              </p:custDataLst>
            </p:nvPr>
          </p:nvSpPr>
          <p:spPr>
            <a:xfrm>
              <a:off x="2897" y="4818"/>
              <a:ext cx="2268" cy="398"/>
            </a:xfrm>
            <a:prstGeom prst="rect">
              <a:avLst/>
            </a:prstGeom>
            <a:solidFill>
              <a:schemeClr val="bg1"/>
            </a:solidFill>
          </p:spPr>
          <p:txBody>
            <a:bodyPr wrap="square" rtlCol="0">
              <a:spAutoFit/>
            </a:bodyPr>
            <a:p>
              <a:pPr algn="ctr"/>
              <a:r>
                <a:rPr lang="en-US" altLang="zh-CN" sz="1600" b="1">
                  <a:solidFill>
                    <a:srgbClr val="0070C0"/>
                  </a:solidFill>
                  <a:latin typeface="微软雅黑" panose="020B0503020204020204" charset="-122"/>
                  <a:ea typeface="微软雅黑" panose="020B0503020204020204" charset="-122"/>
                </a:rPr>
                <a:t>PART THREE</a:t>
              </a:r>
              <a:endParaRPr lang="en-US" altLang="zh-CN" sz="1600" b="1">
                <a:solidFill>
                  <a:srgbClr val="0070C0"/>
                </a:solidFill>
                <a:latin typeface="微软雅黑" panose="020B0503020204020204" charset="-122"/>
                <a:ea typeface="微软雅黑" panose="020B0503020204020204" charset="-122"/>
              </a:endParaRPr>
            </a:p>
          </p:txBody>
        </p:sp>
      </p:grpSp>
      <p:cxnSp>
        <p:nvCxnSpPr>
          <p:cNvPr id="3" name="直接连接符 2"/>
          <p:cNvCxnSpPr/>
          <p:nvPr/>
        </p:nvCxnSpPr>
        <p:spPr>
          <a:xfrm>
            <a:off x="4359532" y="3749250"/>
            <a:ext cx="5117465" cy="177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stretch>
            <a:fillRect/>
          </a:stretch>
        </p:blipFill>
        <p:spPr>
          <a:xfrm>
            <a:off x="10965180" y="5483860"/>
            <a:ext cx="1226820" cy="1219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par>
                                <p:cTn id="10" presetID="29"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par>
                                <p:cTn id="15" presetID="2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611632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学习《涉税专业服务信用评价管理办法》</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文本框 1"/>
          <p:cNvSpPr txBox="1"/>
          <p:nvPr/>
        </p:nvSpPr>
        <p:spPr>
          <a:xfrm>
            <a:off x="3985260" y="1558925"/>
            <a:ext cx="4221480" cy="398780"/>
          </a:xfrm>
          <a:prstGeom prst="rect">
            <a:avLst/>
          </a:prstGeom>
          <a:noFill/>
        </p:spPr>
        <p:txBody>
          <a:bodyPr wrap="square" rtlCol="0" anchor="t">
            <a:spAutoFit/>
          </a:bodyPr>
          <a:p>
            <a:r>
              <a:rPr lang="zh-CN" altLang="en-US" sz="2000" b="1"/>
              <a:t>涉税专业服务信用评价的主要内容</a:t>
            </a:r>
            <a:endParaRPr lang="zh-CN" altLang="en-US" sz="2000" b="1"/>
          </a:p>
        </p:txBody>
      </p:sp>
      <p:sp>
        <p:nvSpPr>
          <p:cNvPr id="3" name="文本框 2"/>
          <p:cNvSpPr txBox="1"/>
          <p:nvPr/>
        </p:nvSpPr>
        <p:spPr>
          <a:xfrm>
            <a:off x="932815" y="2075180"/>
            <a:ext cx="10382885" cy="3322955"/>
          </a:xfrm>
          <a:prstGeom prst="rect">
            <a:avLst/>
          </a:prstGeom>
        </p:spPr>
        <p:txBody>
          <a:bodyPr wrap="square">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涉税专业服务信用评价分为涉税专业服务机构信用评价和涉税服务人员信用评价。</a:t>
            </a: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涉税专业服务机构信用评价采用以下信息：实名制等行政管理规定遵守情况、纳税人评价、税务机关评价、业务结构、服务质量、业务信息质量、行业自律、党的建设情况、人员信用、业务培训、委托人纳税缴费信用，以及自身纳税缴费信用、上一年度信用评价结果等。</a:t>
            </a: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涉税服务人员信用评价采用以下信息：基本信息、执业记录、不良记录、纳税记录等。</a:t>
            </a:r>
            <a:endParaRPr lang="zh-CN" altLang="en-US" sz="2000" b="0" i="0">
              <a:solidFill>
                <a:srgbClr val="333333"/>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10965180" y="5515610"/>
            <a:ext cx="1226820" cy="12192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611632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学习《涉税专业服务信用评价管理办法》</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文本框 1"/>
          <p:cNvSpPr txBox="1"/>
          <p:nvPr/>
        </p:nvSpPr>
        <p:spPr>
          <a:xfrm>
            <a:off x="3985260" y="1558925"/>
            <a:ext cx="4221480" cy="398780"/>
          </a:xfrm>
          <a:prstGeom prst="rect">
            <a:avLst/>
          </a:prstGeom>
          <a:noFill/>
        </p:spPr>
        <p:txBody>
          <a:bodyPr wrap="square" rtlCol="0" anchor="t">
            <a:spAutoFit/>
          </a:bodyPr>
          <a:p>
            <a:r>
              <a:rPr lang="zh-CN" altLang="en-US" sz="2000" b="1"/>
              <a:t>涉税专业服务信用信息采集渠道</a:t>
            </a:r>
            <a:endParaRPr lang="zh-CN" altLang="en-US" sz="2000" b="1"/>
          </a:p>
        </p:txBody>
      </p:sp>
      <p:sp>
        <p:nvSpPr>
          <p:cNvPr id="3" name="文本框 2"/>
          <p:cNvSpPr txBox="1"/>
          <p:nvPr/>
        </p:nvSpPr>
        <p:spPr>
          <a:xfrm>
            <a:off x="932815" y="2075180"/>
            <a:ext cx="10382885" cy="2861310"/>
          </a:xfrm>
          <a:prstGeom prst="rect">
            <a:avLst/>
          </a:prstGeom>
        </p:spPr>
        <p:txBody>
          <a:bodyPr wrap="square">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涉税专业服务管理信息库依托税务信息系统，从以下渠道采集信息：</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（一）涉税专业服务机构及涉税服务人员报送的信息；</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（二）税务机关税收征管过程中产生的信息和涉税专业服务监管过程中产生的信息；</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（三）其他行业主管部门和行业协会公开的信息。</a:t>
            </a: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涉税专业服务机构跨区域从事涉税专业服务的相关信用信息，归集到机构所在地。</a:t>
            </a:r>
            <a:endParaRPr lang="zh-CN" altLang="en-US" sz="2000" b="0" i="0">
              <a:solidFill>
                <a:srgbClr val="333333"/>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10886440" y="5506085"/>
            <a:ext cx="1226820" cy="121920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611632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学习《涉税专业服务信用评价管理办法》</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文本框 1"/>
          <p:cNvSpPr txBox="1"/>
          <p:nvPr/>
        </p:nvSpPr>
        <p:spPr>
          <a:xfrm>
            <a:off x="3082925" y="1558925"/>
            <a:ext cx="6026150" cy="398780"/>
          </a:xfrm>
          <a:prstGeom prst="rect">
            <a:avLst/>
          </a:prstGeom>
          <a:noFill/>
        </p:spPr>
        <p:txBody>
          <a:bodyPr wrap="square" rtlCol="0" anchor="t">
            <a:spAutoFit/>
          </a:bodyPr>
          <a:p>
            <a:r>
              <a:rPr lang="zh-CN" altLang="en-US" sz="2000" b="1"/>
              <a:t>哪些情况会导致涉税专业服务机构无法评为</a:t>
            </a:r>
            <a:r>
              <a:rPr lang="en-US" altLang="zh-CN" sz="2000" b="1"/>
              <a:t>TSC5</a:t>
            </a:r>
            <a:r>
              <a:rPr lang="zh-CN" altLang="en-US" sz="2000" b="1"/>
              <a:t>级？</a:t>
            </a:r>
            <a:endParaRPr lang="zh-CN" altLang="en-US" sz="2000" b="1"/>
          </a:p>
        </p:txBody>
      </p:sp>
      <p:sp>
        <p:nvSpPr>
          <p:cNvPr id="3" name="文本框 2"/>
          <p:cNvSpPr txBox="1"/>
          <p:nvPr/>
        </p:nvSpPr>
        <p:spPr>
          <a:xfrm>
            <a:off x="932815" y="2075180"/>
            <a:ext cx="10382885" cy="2399665"/>
          </a:xfrm>
          <a:prstGeom prst="rect">
            <a:avLst/>
          </a:prstGeom>
        </p:spPr>
        <p:txBody>
          <a:bodyPr wrap="square">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涉税专业服务机构存在下列情况之一的，不得被评为</a:t>
            </a:r>
            <a:r>
              <a:rPr lang="en-US" altLang="zh-CN" sz="2000" b="0" i="0">
                <a:solidFill>
                  <a:srgbClr val="333333"/>
                </a:solidFill>
                <a:latin typeface="微软雅黑" panose="020B0503020204020204" charset="-122"/>
                <a:ea typeface="微软雅黑" panose="020B0503020204020204" charset="-122"/>
              </a:rPr>
              <a:t>TSC5</a:t>
            </a:r>
            <a:r>
              <a:rPr lang="zh-CN" altLang="en-US" sz="2000" b="0" i="0">
                <a:solidFill>
                  <a:srgbClr val="333333"/>
                </a:solidFill>
                <a:latin typeface="微软雅黑" panose="020B0503020204020204" charset="-122"/>
                <a:ea typeface="微软雅黑" panose="020B0503020204020204" charset="-122"/>
              </a:rPr>
              <a:t>级：</a:t>
            </a: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（一）上一个评价周期纳税缴费信用为</a:t>
            </a:r>
            <a:r>
              <a:rPr lang="en-US" altLang="zh-CN" sz="2000" b="0" i="0">
                <a:solidFill>
                  <a:srgbClr val="333333"/>
                </a:solidFill>
                <a:latin typeface="微软雅黑" panose="020B0503020204020204" charset="-122"/>
                <a:ea typeface="微软雅黑" panose="020B0503020204020204" charset="-122"/>
              </a:rPr>
              <a:t>D</a:t>
            </a:r>
            <a:r>
              <a:rPr lang="zh-CN" altLang="en-US" sz="2000" b="0" i="0">
                <a:solidFill>
                  <a:srgbClr val="333333"/>
                </a:solidFill>
                <a:latin typeface="微软雅黑" panose="020B0503020204020204" charset="-122"/>
                <a:ea typeface="微软雅黑" panose="020B0503020204020204" charset="-122"/>
              </a:rPr>
              <a:t>级；</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（二）报送涉税专业服务基本信息不满</a:t>
            </a:r>
            <a:r>
              <a:rPr lang="en-US" altLang="zh-CN" sz="2000" b="0" i="0">
                <a:solidFill>
                  <a:srgbClr val="333333"/>
                </a:solidFill>
                <a:latin typeface="微软雅黑" panose="020B0503020204020204" charset="-122"/>
                <a:ea typeface="微软雅黑" panose="020B0503020204020204" charset="-122"/>
              </a:rPr>
              <a:t>3</a:t>
            </a:r>
            <a:r>
              <a:rPr lang="zh-CN" altLang="en-US" sz="2000" b="0" i="0">
                <a:solidFill>
                  <a:srgbClr val="333333"/>
                </a:solidFill>
                <a:latin typeface="微软雅黑" panose="020B0503020204020204" charset="-122"/>
                <a:ea typeface="微软雅黑" panose="020B0503020204020204" charset="-122"/>
              </a:rPr>
              <a:t>年；</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（三）在上一个评价周期内，连续</a:t>
            </a:r>
            <a:r>
              <a:rPr lang="en-US" altLang="zh-CN" sz="2000" b="0" i="0">
                <a:solidFill>
                  <a:srgbClr val="333333"/>
                </a:solidFill>
                <a:latin typeface="微软雅黑" panose="020B0503020204020204" charset="-122"/>
                <a:ea typeface="微软雅黑" panose="020B0503020204020204" charset="-122"/>
              </a:rPr>
              <a:t>3</a:t>
            </a:r>
            <a:r>
              <a:rPr lang="zh-CN" altLang="en-US" sz="2000" b="0" i="0">
                <a:solidFill>
                  <a:srgbClr val="333333"/>
                </a:solidFill>
                <a:latin typeface="微软雅黑" panose="020B0503020204020204" charset="-122"/>
                <a:ea typeface="微软雅黑" panose="020B0503020204020204" charset="-122"/>
              </a:rPr>
              <a:t>个月或者累计</a:t>
            </a:r>
            <a:r>
              <a:rPr lang="en-US" altLang="zh-CN" sz="2000" b="0" i="0">
                <a:solidFill>
                  <a:srgbClr val="333333"/>
                </a:solidFill>
                <a:latin typeface="微软雅黑" panose="020B0503020204020204" charset="-122"/>
                <a:ea typeface="微软雅黑" panose="020B0503020204020204" charset="-122"/>
              </a:rPr>
              <a:t>6</a:t>
            </a:r>
            <a:r>
              <a:rPr lang="zh-CN" altLang="en-US" sz="2000" b="0" i="0">
                <a:solidFill>
                  <a:srgbClr val="333333"/>
                </a:solidFill>
                <a:latin typeface="微软雅黑" panose="020B0503020204020204" charset="-122"/>
                <a:ea typeface="微软雅黑" panose="020B0503020204020204" charset="-122"/>
              </a:rPr>
              <a:t>个月中止涉税专业服务。</a:t>
            </a:r>
            <a:endParaRPr lang="zh-CN" altLang="en-US" sz="2000" b="0" i="0">
              <a:solidFill>
                <a:srgbClr val="333333"/>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10965180" y="5506720"/>
            <a:ext cx="1226820" cy="121920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611632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学习《涉税专业服务信用评价管理办法》</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文本框 1"/>
          <p:cNvSpPr txBox="1"/>
          <p:nvPr/>
        </p:nvSpPr>
        <p:spPr>
          <a:xfrm>
            <a:off x="3082925" y="1558925"/>
            <a:ext cx="6026150" cy="398780"/>
          </a:xfrm>
          <a:prstGeom prst="rect">
            <a:avLst/>
          </a:prstGeom>
          <a:noFill/>
        </p:spPr>
        <p:txBody>
          <a:bodyPr wrap="square" rtlCol="0" anchor="t">
            <a:spAutoFit/>
          </a:bodyPr>
          <a:p>
            <a:r>
              <a:rPr lang="zh-CN" altLang="en-US" sz="2000" b="1"/>
              <a:t>新设立的涉税专业服务机构信用等级是多少？</a:t>
            </a:r>
            <a:endParaRPr lang="zh-CN" altLang="en-US" sz="2000" b="1"/>
          </a:p>
        </p:txBody>
      </p:sp>
      <p:sp>
        <p:nvSpPr>
          <p:cNvPr id="3" name="文本框 2"/>
          <p:cNvSpPr txBox="1"/>
          <p:nvPr/>
        </p:nvSpPr>
        <p:spPr>
          <a:xfrm>
            <a:off x="932815" y="2075180"/>
            <a:ext cx="10382885" cy="1014730"/>
          </a:xfrm>
          <a:prstGeom prst="rect">
            <a:avLst/>
          </a:prstGeom>
        </p:spPr>
        <p:txBody>
          <a:bodyPr wrap="square">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在上一个评价周期内新设立的涉税专业服务机构，涉税专业服务信用等级不高于</a:t>
            </a:r>
            <a:r>
              <a:rPr lang="en-US" altLang="zh-CN" sz="2000" b="0" i="0">
                <a:solidFill>
                  <a:srgbClr val="333333"/>
                </a:solidFill>
                <a:latin typeface="微软雅黑" panose="020B0503020204020204" charset="-122"/>
                <a:ea typeface="微软雅黑" panose="020B0503020204020204" charset="-122"/>
              </a:rPr>
              <a:t>TSC3</a:t>
            </a:r>
            <a:r>
              <a:rPr lang="zh-CN" altLang="en-US" sz="2000" b="0" i="0">
                <a:solidFill>
                  <a:srgbClr val="333333"/>
                </a:solidFill>
                <a:latin typeface="微软雅黑" panose="020B0503020204020204" charset="-122"/>
                <a:ea typeface="微软雅黑" panose="020B0503020204020204" charset="-122"/>
              </a:rPr>
              <a:t>级。</a:t>
            </a:r>
            <a:endParaRPr lang="zh-CN" altLang="en-US" sz="2000" b="0" i="0">
              <a:solidFill>
                <a:srgbClr val="333333"/>
              </a:solidFill>
              <a:latin typeface="微软雅黑" panose="020B0503020204020204" charset="-122"/>
              <a:ea typeface="微软雅黑" panose="020B0503020204020204" charset="-122"/>
            </a:endParaRPr>
          </a:p>
        </p:txBody>
      </p:sp>
      <p:sp>
        <p:nvSpPr>
          <p:cNvPr id="4" name="文本框 3"/>
          <p:cNvSpPr txBox="1"/>
          <p:nvPr/>
        </p:nvSpPr>
        <p:spPr>
          <a:xfrm>
            <a:off x="2252980" y="3207385"/>
            <a:ext cx="7265035" cy="398780"/>
          </a:xfrm>
          <a:prstGeom prst="rect">
            <a:avLst/>
          </a:prstGeom>
        </p:spPr>
        <p:txBody>
          <a:bodyPr wrap="square">
            <a:spAutoFit/>
          </a:bodyPr>
          <a:p>
            <a:pPr marL="0" indent="274320" algn="just"/>
            <a:r>
              <a:rPr lang="zh-CN" altLang="en-US" sz="2000" b="1" i="0">
                <a:solidFill>
                  <a:srgbClr val="333333"/>
                </a:solidFill>
                <a:latin typeface="微软雅黑" panose="020B0503020204020204" charset="-122"/>
                <a:ea typeface="微软雅黑" panose="020B0503020204020204" charset="-122"/>
              </a:rPr>
              <a:t>哪些情况会导致涉税专业服务机构信用等级不高于</a:t>
            </a:r>
            <a:r>
              <a:rPr lang="en-US" altLang="zh-CN" sz="2000" b="1" i="0">
                <a:solidFill>
                  <a:srgbClr val="333333"/>
                </a:solidFill>
                <a:latin typeface="微软雅黑" panose="020B0503020204020204" charset="-122"/>
                <a:ea typeface="微软雅黑" panose="020B0503020204020204" charset="-122"/>
              </a:rPr>
              <a:t>TSC1</a:t>
            </a:r>
            <a:r>
              <a:rPr lang="zh-CN" altLang="en-US" sz="2000" b="1" i="0">
                <a:solidFill>
                  <a:srgbClr val="333333"/>
                </a:solidFill>
                <a:latin typeface="微软雅黑" panose="020B0503020204020204" charset="-122"/>
                <a:ea typeface="微软雅黑" panose="020B0503020204020204" charset="-122"/>
              </a:rPr>
              <a:t>级？</a:t>
            </a:r>
            <a:endParaRPr lang="zh-CN" altLang="en-US" sz="2000" b="1" i="0">
              <a:solidFill>
                <a:srgbClr val="333333"/>
              </a:solidFill>
              <a:latin typeface="微软雅黑" panose="020B0503020204020204" charset="-122"/>
              <a:ea typeface="微软雅黑" panose="020B0503020204020204" charset="-122"/>
            </a:endParaRPr>
          </a:p>
        </p:txBody>
      </p:sp>
      <p:sp>
        <p:nvSpPr>
          <p:cNvPr id="5" name="文本框 4"/>
          <p:cNvSpPr txBox="1"/>
          <p:nvPr/>
        </p:nvSpPr>
        <p:spPr>
          <a:xfrm>
            <a:off x="1069975" y="3606165"/>
            <a:ext cx="9916160" cy="2861310"/>
          </a:xfrm>
          <a:prstGeom prst="rect">
            <a:avLst/>
          </a:prstGeom>
        </p:spPr>
        <p:txBody>
          <a:bodyPr wrap="square">
            <a:spAutoFit/>
          </a:bodyPr>
          <a:p>
            <a:pPr indent="508000" algn="just" fontAlgn="auto">
              <a:lnSpc>
                <a:spcPct val="150000"/>
              </a:lnSpc>
              <a:spcBef>
                <a:spcPct val="0"/>
              </a:spcBef>
              <a:spcAft>
                <a:spcPct val="0"/>
              </a:spcAft>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存在下列情况之一的，涉税专业服务机构信用等级不得高于</a:t>
            </a:r>
            <a:r>
              <a:rPr lang="en-US" altLang="zh-CN" sz="2000" b="0" i="0">
                <a:solidFill>
                  <a:srgbClr val="333333"/>
                </a:solidFill>
                <a:latin typeface="微软雅黑" panose="020B0503020204020204" charset="-122"/>
                <a:ea typeface="微软雅黑" panose="020B0503020204020204" charset="-122"/>
              </a:rPr>
              <a:t>TSC1</a:t>
            </a:r>
            <a:r>
              <a:rPr lang="zh-CN" altLang="en-US" sz="2000" b="0" i="0">
                <a:solidFill>
                  <a:srgbClr val="333333"/>
                </a:solidFill>
                <a:latin typeface="微软雅黑" panose="020B0503020204020204" charset="-122"/>
                <a:ea typeface="微软雅黑" panose="020B0503020204020204" charset="-122"/>
              </a:rPr>
              <a:t>级：</a:t>
            </a: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spcBef>
                <a:spcPct val="0"/>
              </a:spcBef>
              <a:spcAft>
                <a:spcPct val="0"/>
              </a:spcAft>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（一）当前纳税缴费信用为</a:t>
            </a:r>
            <a:r>
              <a:rPr lang="en-US" altLang="zh-CN" sz="2000" b="0" i="0">
                <a:solidFill>
                  <a:srgbClr val="333333"/>
                </a:solidFill>
                <a:latin typeface="微软雅黑" panose="020B0503020204020204" charset="-122"/>
                <a:ea typeface="微软雅黑" panose="020B0503020204020204" charset="-122"/>
              </a:rPr>
              <a:t>D</a:t>
            </a:r>
            <a:r>
              <a:rPr lang="zh-CN" altLang="en-US" sz="2000" b="0" i="0">
                <a:solidFill>
                  <a:srgbClr val="333333"/>
                </a:solidFill>
                <a:latin typeface="微软雅黑" panose="020B0503020204020204" charset="-122"/>
                <a:ea typeface="微软雅黑" panose="020B0503020204020204" charset="-122"/>
              </a:rPr>
              <a:t>级的；</a:t>
            </a: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spcBef>
                <a:spcPct val="0"/>
              </a:spcBef>
              <a:spcAft>
                <a:spcPct val="0"/>
              </a:spcAft>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（二）法定代表人、执行事务合伙人等负责人被列为涉税服务失信主体或者严重失信主体尚未解除的；</a:t>
            </a: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spcBef>
                <a:spcPct val="0"/>
              </a:spcBef>
              <a:spcAft>
                <a:spcPct val="0"/>
              </a:spcAft>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（三）涉税专业服务机构被列为涉税服务失信主体或者严重失信主体期间，其法定代表人、执行事务合伙人等负责人新设立机构并担任负责人的。</a:t>
            </a:r>
            <a:endParaRPr lang="zh-CN" altLang="en-US" sz="2000" b="0" i="0">
              <a:solidFill>
                <a:srgbClr val="333333"/>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a:stretch>
            <a:fillRect/>
          </a:stretch>
        </p:blipFill>
        <p:spPr>
          <a:xfrm>
            <a:off x="10986135" y="5526405"/>
            <a:ext cx="1226820" cy="121920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611632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学习《涉税专业服务信用评价管理办法》</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文本框 1"/>
          <p:cNvSpPr txBox="1"/>
          <p:nvPr/>
        </p:nvSpPr>
        <p:spPr>
          <a:xfrm>
            <a:off x="2901950" y="909320"/>
            <a:ext cx="6788150" cy="398780"/>
          </a:xfrm>
          <a:prstGeom prst="rect">
            <a:avLst/>
          </a:prstGeom>
          <a:noFill/>
        </p:spPr>
        <p:txBody>
          <a:bodyPr wrap="square" rtlCol="0" anchor="t">
            <a:spAutoFit/>
          </a:bodyPr>
          <a:p>
            <a:r>
              <a:rPr lang="zh-CN" altLang="en-US" sz="2000" b="1"/>
              <a:t>哪些情况会导致涉税专业服务机构信用积分直接扣至</a:t>
            </a:r>
            <a:r>
              <a:rPr lang="en-US" altLang="zh-CN" sz="2000" b="1"/>
              <a:t>0</a:t>
            </a:r>
            <a:r>
              <a:rPr lang="zh-CN" altLang="en-US" sz="2000" b="1"/>
              <a:t>分？</a:t>
            </a:r>
            <a:endParaRPr lang="zh-CN" altLang="en-US" sz="2000" b="1"/>
          </a:p>
        </p:txBody>
      </p:sp>
      <p:sp>
        <p:nvSpPr>
          <p:cNvPr id="3" name="文本框 2"/>
          <p:cNvSpPr txBox="1"/>
          <p:nvPr/>
        </p:nvSpPr>
        <p:spPr>
          <a:xfrm>
            <a:off x="321945" y="1151255"/>
            <a:ext cx="11725275" cy="5631180"/>
          </a:xfrm>
          <a:prstGeom prst="rect">
            <a:avLst/>
          </a:prstGeom>
        </p:spPr>
        <p:txBody>
          <a:bodyPr wrap="square">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涉税专业服务机构存在下列情形之一的，信用积分直接扣至</a:t>
            </a:r>
            <a:r>
              <a:rPr lang="en-US" altLang="zh-CN" sz="2000" b="0" i="0">
                <a:solidFill>
                  <a:srgbClr val="333333"/>
                </a:solidFill>
                <a:latin typeface="微软雅黑" panose="020B0503020204020204" charset="-122"/>
                <a:ea typeface="微软雅黑" panose="020B0503020204020204" charset="-122"/>
              </a:rPr>
              <a:t>0</a:t>
            </a:r>
            <a:r>
              <a:rPr lang="zh-CN" altLang="en-US" sz="2000" b="0" i="0">
                <a:solidFill>
                  <a:srgbClr val="333333"/>
                </a:solidFill>
                <a:latin typeface="微软雅黑" panose="020B0503020204020204" charset="-122"/>
                <a:ea typeface="微软雅黑" panose="020B0503020204020204" charset="-122"/>
              </a:rPr>
              <a:t>分，信用等级直接判为</a:t>
            </a:r>
            <a:r>
              <a:rPr lang="en-US" altLang="zh-CN" sz="2000" b="0" i="0">
                <a:solidFill>
                  <a:srgbClr val="333333"/>
                </a:solidFill>
                <a:latin typeface="微软雅黑" panose="020B0503020204020204" charset="-122"/>
                <a:ea typeface="微软雅黑" panose="020B0503020204020204" charset="-122"/>
              </a:rPr>
              <a:t>TSC1</a:t>
            </a:r>
            <a:r>
              <a:rPr lang="zh-CN" altLang="en-US" sz="2000" b="0" i="0">
                <a:solidFill>
                  <a:srgbClr val="333333"/>
                </a:solidFill>
                <a:latin typeface="微软雅黑" panose="020B0503020204020204" charset="-122"/>
                <a:ea typeface="微软雅黑" panose="020B0503020204020204" charset="-122"/>
              </a:rPr>
              <a:t>级：</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（一）违反税收法律、行政法规，造成委托人未缴少缴税款或者骗取税收优惠，按照《中华人民共和国税收征收管理法》及其实施细则相关规定被处罚的；</a:t>
            </a: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（二）未按涉税专业服务业务规范执业，出具虚假意见的；</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（三）采取隐瞒、欺诈、贿赂、串通、回扣、不当承诺、恶意低价、虚假涉税宣传及广告等不正当手段承揽业务，损害国家税收利益、委托人或者他人利益的；</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（四）公开歪曲解读税收政策，扰乱正常税收秩序的；</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（五）唆使、诱导、帮助他人实施涉税违法违规活动的；</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（六）利用服务之便，谋取不正当利益的；</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（七）以税务机关和税务人员的名义敲诈纳税人、扣缴义务人的；</a:t>
            </a: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（八）向税务机关工作人员及其配偶、子女及其配偶等亲属和其他特定关系人输送不正当利益或者指使、诱导委托人输送不正当利益的。</a:t>
            </a:r>
            <a:endParaRPr lang="zh-CN" altLang="en-US" sz="2000" b="0" i="0">
              <a:solidFill>
                <a:srgbClr val="333333"/>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611632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学习《涉税专业服务信用评价管理办法》</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文本框 1"/>
          <p:cNvSpPr txBox="1"/>
          <p:nvPr/>
        </p:nvSpPr>
        <p:spPr>
          <a:xfrm>
            <a:off x="1199515" y="1368425"/>
            <a:ext cx="9904730" cy="706755"/>
          </a:xfrm>
          <a:prstGeom prst="rect">
            <a:avLst/>
          </a:prstGeom>
          <a:noFill/>
        </p:spPr>
        <p:txBody>
          <a:bodyPr wrap="square" rtlCol="0" anchor="t">
            <a:spAutoFit/>
          </a:bodyPr>
          <a:p>
            <a:r>
              <a:rPr lang="zh-CN" altLang="en-US" sz="2000" b="1"/>
              <a:t>对被列为涉税服务失信主体及严重失信主体的涉税专业服务机构及涉税服务人员，税务机关采取哪些约束措施？</a:t>
            </a:r>
            <a:endParaRPr lang="zh-CN" altLang="en-US" sz="2000" b="1"/>
          </a:p>
        </p:txBody>
      </p:sp>
      <p:sp>
        <p:nvSpPr>
          <p:cNvPr id="3" name="文本框 2"/>
          <p:cNvSpPr txBox="1"/>
          <p:nvPr/>
        </p:nvSpPr>
        <p:spPr>
          <a:xfrm>
            <a:off x="462280" y="2075180"/>
            <a:ext cx="10853420" cy="2861310"/>
          </a:xfrm>
          <a:prstGeom prst="rect">
            <a:avLst/>
          </a:prstGeom>
        </p:spPr>
        <p:txBody>
          <a:bodyPr wrap="square">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对被列为涉税服务失信主体及严重失信主体的，税务机关采取以下措施：</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（一）予以公告并向社会信用平台推送；</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（二）向其委托人、委托人主管税务机关进行风险提示；</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（三）所代理的涉税业务应当由其与委托人共同到税务机关现场办理；</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（四）对纳入纳税缴费信用管理的涉税服务严重失信主体，适用纳税缴费信用</a:t>
            </a:r>
            <a:r>
              <a:rPr lang="en-US" altLang="zh-CN" sz="2000" b="0" i="0">
                <a:solidFill>
                  <a:srgbClr val="333333"/>
                </a:solidFill>
                <a:latin typeface="微软雅黑" panose="020B0503020204020204" charset="-122"/>
                <a:ea typeface="微软雅黑" panose="020B0503020204020204" charset="-122"/>
              </a:rPr>
              <a:t>D</a:t>
            </a:r>
            <a:r>
              <a:rPr lang="zh-CN" altLang="en-US" sz="2000" b="0" i="0">
                <a:solidFill>
                  <a:srgbClr val="333333"/>
                </a:solidFill>
                <a:latin typeface="微软雅黑" panose="020B0503020204020204" charset="-122"/>
                <a:ea typeface="微软雅黑" panose="020B0503020204020204" charset="-122"/>
              </a:rPr>
              <a:t>级管理措施；</a:t>
            </a: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（五）对列为涉税服务严重失信主体的，将信息通报相关部门实施监管和联合惩戒。</a:t>
            </a:r>
            <a:endParaRPr lang="zh-CN" altLang="en-US" sz="2000" b="0" i="0">
              <a:solidFill>
                <a:srgbClr val="333333"/>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10965180" y="5486400"/>
            <a:ext cx="1226820" cy="12192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611632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学习《涉税专业服务信用评价管理办法》</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文本框 1"/>
          <p:cNvSpPr txBox="1"/>
          <p:nvPr/>
        </p:nvSpPr>
        <p:spPr>
          <a:xfrm>
            <a:off x="1069975" y="969645"/>
            <a:ext cx="9904730" cy="398780"/>
          </a:xfrm>
          <a:prstGeom prst="rect">
            <a:avLst/>
          </a:prstGeom>
          <a:noFill/>
        </p:spPr>
        <p:txBody>
          <a:bodyPr wrap="square" rtlCol="0" anchor="t">
            <a:spAutoFit/>
          </a:bodyPr>
          <a:p>
            <a:r>
              <a:rPr lang="zh-CN" altLang="en-US" sz="2000" b="1"/>
              <a:t>税务机关对涉税服务人员采取哪些激励约束措施？</a:t>
            </a:r>
            <a:endParaRPr lang="zh-CN" altLang="en-US" sz="2000" b="1"/>
          </a:p>
        </p:txBody>
      </p:sp>
      <p:sp>
        <p:nvSpPr>
          <p:cNvPr id="3" name="文本框 2"/>
          <p:cNvSpPr txBox="1"/>
          <p:nvPr/>
        </p:nvSpPr>
        <p:spPr>
          <a:xfrm>
            <a:off x="595630" y="1368425"/>
            <a:ext cx="10853420" cy="5169535"/>
          </a:xfrm>
          <a:prstGeom prst="rect">
            <a:avLst/>
          </a:prstGeom>
        </p:spPr>
        <p:txBody>
          <a:bodyPr wrap="square">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（一）在推荐担任党代表、人大代表、政协委员以及相关社会职务时，将涉税专业服务信用情况作为参考依据；</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（二）对信用记录好的，在税收政策制定或者修订、办税流程设计、信息化系统上线推广过程中，优先邀请担任税务体验师；</a:t>
            </a:r>
            <a:endParaRPr lang="zh-CN" altLang="en-US"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（三）受邀担任税务系统行风监督员、税费争议调解员的，</a:t>
            </a:r>
            <a:r>
              <a:rPr lang="en-US" altLang="zh-CN" sz="2000" b="0" i="0">
                <a:solidFill>
                  <a:srgbClr val="333333"/>
                </a:solidFill>
                <a:latin typeface="微软雅黑" panose="020B0503020204020204" charset="-122"/>
                <a:ea typeface="微软雅黑" panose="020B0503020204020204" charset="-122"/>
              </a:rPr>
              <a:t>3</a:t>
            </a:r>
            <a:r>
              <a:rPr lang="zh-CN" altLang="en-US" sz="2000" b="0" i="0">
                <a:solidFill>
                  <a:srgbClr val="333333"/>
                </a:solidFill>
                <a:latin typeface="微软雅黑" panose="020B0503020204020204" charset="-122"/>
                <a:ea typeface="微软雅黑" panose="020B0503020204020204" charset="-122"/>
              </a:rPr>
              <a:t>年内不得存在因涉税专业服务行为被税务机关行政处罚的记录；</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四）从事代为办理所得税年度汇算清缴、土地增值税清算、特定涉税业务等复杂业务的涉税服务人员，未按税务机关要求参加相关合规辅导培训或者参加辅导培训经测试不合格的，税务机关将该情况告知委托人；</a:t>
            </a:r>
            <a:endParaRPr lang="en-US" altLang="zh-CN" sz="2000" b="0" i="0">
              <a:solidFill>
                <a:srgbClr val="333333"/>
              </a:solidFill>
              <a:latin typeface="微软雅黑" panose="020B0503020204020204" charset="-122"/>
              <a:ea typeface="微软雅黑" panose="020B0503020204020204"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（五）对列为涉税服务失信主体、严重失信主体的人员，除所代理的涉税业务由其与委托人共同到税务机关现场办理外，税务机关结合实际情况采取其他严格管理措施。</a:t>
            </a:r>
            <a:endParaRPr lang="zh-CN" altLang="en-US" sz="2000" b="0" i="0">
              <a:solidFill>
                <a:srgbClr val="333333"/>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10965180" y="5527040"/>
            <a:ext cx="1226820" cy="121920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611632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学习《涉税专业服务信用评价管理办法》</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文本框 1"/>
          <p:cNvSpPr txBox="1"/>
          <p:nvPr/>
        </p:nvSpPr>
        <p:spPr>
          <a:xfrm>
            <a:off x="1199515" y="1368425"/>
            <a:ext cx="9904730" cy="398780"/>
          </a:xfrm>
          <a:prstGeom prst="rect">
            <a:avLst/>
          </a:prstGeom>
          <a:noFill/>
        </p:spPr>
        <p:txBody>
          <a:bodyPr wrap="square" rtlCol="0" anchor="t">
            <a:spAutoFit/>
          </a:bodyPr>
          <a:p>
            <a:r>
              <a:rPr lang="zh-CN" altLang="en-US" sz="2000" b="1"/>
              <a:t>纳税人如何选择涉税专业服务机构及涉税服务人员？</a:t>
            </a:r>
            <a:endParaRPr lang="zh-CN" altLang="en-US" sz="2000" b="1"/>
          </a:p>
        </p:txBody>
      </p:sp>
      <p:sp>
        <p:nvSpPr>
          <p:cNvPr id="3" name="文本框 2"/>
          <p:cNvSpPr txBox="1"/>
          <p:nvPr/>
        </p:nvSpPr>
        <p:spPr>
          <a:xfrm>
            <a:off x="462280" y="2075180"/>
            <a:ext cx="10853420" cy="2861310"/>
          </a:xfrm>
          <a:prstGeom prst="rect">
            <a:avLst/>
          </a:prstGeom>
        </p:spPr>
        <p:txBody>
          <a:bodyPr wrap="square">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纳税人在委托涉税专业服务机构及涉税服务人员提供涉税专业服务时，可以查验涉税专业服务信用码。纳税人在知晓受托人未向税务机关报送涉税专业服务基本信息，或者已报送基本信息但被列为涉税服务失信主体、严重失信主体，仍然委托的，税务机关应当将委托人列入重点监控对象。对涉税服务人员因纳税争议代理纳税人与税务机关沟通时，经查验发现未取得纳税人授权或者存在</a:t>
            </a:r>
            <a:r>
              <a:rPr lang="en-US" altLang="zh-CN" sz="2000" b="0" i="0">
                <a:solidFill>
                  <a:srgbClr val="333333"/>
                </a:solidFill>
                <a:latin typeface="微软雅黑" panose="020B0503020204020204" charset="-122"/>
                <a:ea typeface="微软雅黑" panose="020B0503020204020204" charset="-122"/>
              </a:rPr>
              <a:t>3</a:t>
            </a:r>
            <a:r>
              <a:rPr lang="zh-CN" altLang="en-US" sz="2000" b="0" i="0">
                <a:solidFill>
                  <a:srgbClr val="333333"/>
                </a:solidFill>
                <a:latin typeface="微软雅黑" panose="020B0503020204020204" charset="-122"/>
                <a:ea typeface="微软雅黑" panose="020B0503020204020204" charset="-122"/>
              </a:rPr>
              <a:t>年内因涉税专业服务行为被税务机关行政处罚记录的，税务机关应当要求其委托方纳税人到现场沟通。</a:t>
            </a:r>
            <a:endParaRPr lang="zh-CN" altLang="en-US" sz="2000" b="0" i="0">
              <a:solidFill>
                <a:srgbClr val="333333"/>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10965180" y="5526405"/>
            <a:ext cx="1226820" cy="121920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611632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学习《涉税专业服务信用评价管理办法》</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 name="Shape 5"/>
          <p:cNvSpPr/>
          <p:nvPr/>
        </p:nvSpPr>
        <p:spPr>
          <a:xfrm>
            <a:off x="546100" y="1223868"/>
            <a:ext cx="238125" cy="238125"/>
          </a:xfrm>
          <a:custGeom>
            <a:avLst/>
            <a:gdLst/>
            <a:ahLst/>
            <a:cxnLst/>
            <a:rect l="l" t="t" r="r" b="b"/>
            <a:pathLst>
              <a:path w="238125" h="238125">
                <a:moveTo>
                  <a:pt x="226963" y="89297"/>
                </a:moveTo>
                <a:lnTo>
                  <a:pt x="159990" y="89297"/>
                </a:lnTo>
                <a:cubicBezTo>
                  <a:pt x="155479" y="89297"/>
                  <a:pt x="151386" y="86599"/>
                  <a:pt x="149665" y="82414"/>
                </a:cubicBezTo>
                <a:cubicBezTo>
                  <a:pt x="147944" y="78228"/>
                  <a:pt x="148875" y="73437"/>
                  <a:pt x="152084" y="70228"/>
                </a:cubicBezTo>
                <a:lnTo>
                  <a:pt x="173803" y="48509"/>
                </a:lnTo>
                <a:cubicBezTo>
                  <a:pt x="138782" y="21255"/>
                  <a:pt x="88088" y="23719"/>
                  <a:pt x="55904" y="55904"/>
                </a:cubicBezTo>
                <a:cubicBezTo>
                  <a:pt x="21022" y="90785"/>
                  <a:pt x="21022" y="147293"/>
                  <a:pt x="55904" y="182175"/>
                </a:cubicBezTo>
                <a:cubicBezTo>
                  <a:pt x="90785" y="217057"/>
                  <a:pt x="147293" y="217057"/>
                  <a:pt x="182175" y="182175"/>
                </a:cubicBezTo>
                <a:cubicBezTo>
                  <a:pt x="185989" y="178361"/>
                  <a:pt x="189384" y="174315"/>
                  <a:pt x="192360" y="170036"/>
                </a:cubicBezTo>
                <a:cubicBezTo>
                  <a:pt x="197058" y="163292"/>
                  <a:pt x="206359" y="161665"/>
                  <a:pt x="213103" y="166362"/>
                </a:cubicBezTo>
                <a:cubicBezTo>
                  <a:pt x="219847" y="171059"/>
                  <a:pt x="221475" y="180361"/>
                  <a:pt x="216777" y="187105"/>
                </a:cubicBezTo>
                <a:cubicBezTo>
                  <a:pt x="212824" y="192779"/>
                  <a:pt x="208313" y="198174"/>
                  <a:pt x="203243" y="203243"/>
                </a:cubicBezTo>
                <a:cubicBezTo>
                  <a:pt x="156735" y="249752"/>
                  <a:pt x="81344" y="249752"/>
                  <a:pt x="34882" y="203243"/>
                </a:cubicBezTo>
                <a:cubicBezTo>
                  <a:pt x="-11581" y="156735"/>
                  <a:pt x="-11627" y="81390"/>
                  <a:pt x="34882" y="34882"/>
                </a:cubicBezTo>
                <a:cubicBezTo>
                  <a:pt x="78739" y="-8976"/>
                  <a:pt x="148224" y="-11441"/>
                  <a:pt x="195011" y="27347"/>
                </a:cubicBezTo>
                <a:lnTo>
                  <a:pt x="219056" y="3256"/>
                </a:lnTo>
                <a:cubicBezTo>
                  <a:pt x="222266" y="47"/>
                  <a:pt x="227056" y="-884"/>
                  <a:pt x="231242" y="837"/>
                </a:cubicBezTo>
                <a:cubicBezTo>
                  <a:pt x="235427" y="2558"/>
                  <a:pt x="238125" y="6651"/>
                  <a:pt x="238125" y="11162"/>
                </a:cubicBezTo>
                <a:lnTo>
                  <a:pt x="238125" y="78135"/>
                </a:lnTo>
                <a:cubicBezTo>
                  <a:pt x="238125" y="84320"/>
                  <a:pt x="233149" y="89297"/>
                  <a:pt x="226963" y="89297"/>
                </a:cubicBezTo>
                <a:close/>
              </a:path>
            </a:pathLst>
          </a:custGeom>
          <a:solidFill>
            <a:srgbClr val="C0A062"/>
          </a:solidFill>
        </p:spPr>
      </p:sp>
      <p:sp>
        <p:nvSpPr>
          <p:cNvPr id="21" name="Text 6"/>
          <p:cNvSpPr/>
          <p:nvPr/>
        </p:nvSpPr>
        <p:spPr>
          <a:xfrm>
            <a:off x="907415" y="1187450"/>
            <a:ext cx="2090420" cy="254000"/>
          </a:xfrm>
          <a:prstGeom prst="rect">
            <a:avLst/>
          </a:prstGeom>
          <a:noFill/>
        </p:spPr>
        <p:txBody>
          <a:bodyPr wrap="square" lIns="0" tIns="0" rIns="0" bIns="0" rtlCol="0" anchor="ctr"/>
          <a:lstStyle/>
          <a:p>
            <a:pPr>
              <a:lnSpc>
                <a:spcPct val="110000"/>
              </a:lnSpc>
            </a:pPr>
            <a:r>
              <a:rPr lang="en-US" sz="2000" b="1" dirty="0">
                <a:solidFill>
                  <a:schemeClr val="tx1"/>
                </a:solidFill>
                <a:latin typeface="微软雅黑" panose="020B0503020204020204" charset="-122"/>
                <a:ea typeface="微软雅黑" panose="020B0503020204020204" charset="-122"/>
                <a:cs typeface="MiSans" pitchFamily="34" charset="-120"/>
              </a:rPr>
              <a:t>信用复核</a:t>
            </a:r>
            <a:endParaRPr lang="en-US" sz="2000" b="1" dirty="0">
              <a:solidFill>
                <a:schemeClr val="tx1"/>
              </a:solidFill>
              <a:latin typeface="微软雅黑" panose="020B0503020204020204" charset="-122"/>
              <a:ea typeface="微软雅黑" panose="020B0503020204020204" charset="-122"/>
              <a:cs typeface="MiSans" pitchFamily="34" charset="-120"/>
            </a:endParaRPr>
          </a:p>
        </p:txBody>
      </p:sp>
      <p:sp>
        <p:nvSpPr>
          <p:cNvPr id="22" name="Text 7"/>
          <p:cNvSpPr/>
          <p:nvPr/>
        </p:nvSpPr>
        <p:spPr>
          <a:xfrm>
            <a:off x="514350" y="1911255"/>
            <a:ext cx="5326063" cy="254000"/>
          </a:xfrm>
          <a:prstGeom prst="rect">
            <a:avLst/>
          </a:prstGeom>
          <a:noFill/>
        </p:spPr>
        <p:txBody>
          <a:bodyPr wrap="square" lIns="0" tIns="0" rIns="0" bIns="0" rtlCol="0" anchor="ctr"/>
          <a:lstStyle/>
          <a:p>
            <a:pPr>
              <a:lnSpc>
                <a:spcPct val="130000"/>
              </a:lnSpc>
            </a:pPr>
            <a:r>
              <a:rPr lang="en-US" sz="2000" b="1" dirty="0">
                <a:solidFill>
                  <a:schemeClr val="tx1"/>
                </a:solidFill>
                <a:highlight>
                  <a:srgbClr val="C0A062">
                    <a:alpha val="100000"/>
                  </a:srgbClr>
                </a:highlight>
                <a:latin typeface="微软雅黑" panose="020B0503020204020204" charset="-122"/>
                <a:ea typeface="微软雅黑" panose="020B0503020204020204" charset="-122"/>
                <a:cs typeface="微软雅黑" panose="020B0503020204020204" charset="-122"/>
              </a:rPr>
              <a:t>1. </a:t>
            </a:r>
            <a:r>
              <a:rPr lang="en-US" sz="2000" b="1" dirty="0">
                <a:solidFill>
                  <a:schemeClr val="tx1"/>
                </a:solidFill>
                <a:latin typeface="微软雅黑" panose="020B0503020204020204" charset="-122"/>
                <a:ea typeface="微软雅黑" panose="020B0503020204020204" charset="-122"/>
                <a:cs typeface="微软雅黑" panose="020B0503020204020204" charset="-122"/>
              </a:rPr>
              <a:t>申请条件</a:t>
            </a:r>
            <a:endParaRPr lang="en-US"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4" name="Text 8"/>
          <p:cNvSpPr/>
          <p:nvPr/>
        </p:nvSpPr>
        <p:spPr>
          <a:xfrm>
            <a:off x="514350" y="2392680"/>
            <a:ext cx="9188450" cy="412750"/>
          </a:xfrm>
          <a:prstGeom prst="rect">
            <a:avLst/>
          </a:prstGeom>
          <a:noFill/>
        </p:spPr>
        <p:txBody>
          <a:bodyPr wrap="square" lIns="317500" tIns="0" rIns="0" bIns="0" rtlCol="0" anchor="ctr"/>
          <a:lstStyle/>
          <a:p>
            <a:pPr>
              <a:lnSpc>
                <a:spcPct val="140000"/>
              </a:lnSpc>
            </a:pPr>
            <a:r>
              <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rPr>
              <a:t>对信用积分、信用等级和执业负面记录有异议的,可在信用记录产生或结果确定后12个月内申请复核</a:t>
            </a:r>
            <a:r>
              <a:rPr lang="zh-CN" alt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endParaRPr>
          </a:p>
        </p:txBody>
      </p:sp>
      <p:sp>
        <p:nvSpPr>
          <p:cNvPr id="25" name="Text 9"/>
          <p:cNvSpPr/>
          <p:nvPr/>
        </p:nvSpPr>
        <p:spPr>
          <a:xfrm>
            <a:off x="514350" y="3033300"/>
            <a:ext cx="5326063" cy="254000"/>
          </a:xfrm>
          <a:prstGeom prst="rect">
            <a:avLst/>
          </a:prstGeom>
          <a:noFill/>
        </p:spPr>
        <p:txBody>
          <a:bodyPr wrap="square" lIns="0" tIns="0" rIns="0" bIns="0" rtlCol="0" anchor="ctr"/>
          <a:lstStyle/>
          <a:p>
            <a:pPr>
              <a:lnSpc>
                <a:spcPct val="130000"/>
              </a:lnSpc>
            </a:pPr>
            <a:r>
              <a:rPr lang="en-US" sz="2000" b="1" dirty="0">
                <a:solidFill>
                  <a:schemeClr val="tx1"/>
                </a:solidFill>
                <a:highlight>
                  <a:srgbClr val="C0A062">
                    <a:alpha val="100000"/>
                  </a:srgbClr>
                </a:highlight>
                <a:latin typeface="微软雅黑" panose="020B0503020204020204" charset="-122"/>
                <a:ea typeface="微软雅黑" panose="020B0503020204020204" charset="-122"/>
                <a:cs typeface="微软雅黑" panose="020B0503020204020204" charset="-122"/>
              </a:rPr>
              <a:t>2 </a:t>
            </a:r>
            <a:r>
              <a:rPr lang="en-US" sz="2000" b="1" dirty="0">
                <a:solidFill>
                  <a:schemeClr val="tx1"/>
                </a:solidFill>
                <a:latin typeface="微软雅黑" panose="020B0503020204020204" charset="-122"/>
                <a:ea typeface="微软雅黑" panose="020B0503020204020204" charset="-122"/>
                <a:cs typeface="微软雅黑" panose="020B0503020204020204" charset="-122"/>
              </a:rPr>
              <a:t>办理时限</a:t>
            </a:r>
            <a:endParaRPr lang="en-US"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6" name="Text 10"/>
          <p:cNvSpPr/>
          <p:nvPr/>
        </p:nvSpPr>
        <p:spPr>
          <a:xfrm>
            <a:off x="514350" y="3429000"/>
            <a:ext cx="10822940" cy="255905"/>
          </a:xfrm>
          <a:prstGeom prst="rect">
            <a:avLst/>
          </a:prstGeom>
          <a:noFill/>
        </p:spPr>
        <p:txBody>
          <a:bodyPr wrap="square" lIns="317500" tIns="0" rIns="0" bIns="0" rtlCol="0" anchor="ctr"/>
          <a:lstStyle/>
          <a:p>
            <a:pPr>
              <a:lnSpc>
                <a:spcPct val="140000"/>
              </a:lnSpc>
            </a:pPr>
            <a:r>
              <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rPr>
              <a:t>税务机关自受理之日起15个工作日内完成复核工作,作出复核结论并提供查询服务</a:t>
            </a:r>
            <a:endPar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endParaRPr>
          </a:p>
        </p:txBody>
      </p:sp>
      <p:sp>
        <p:nvSpPr>
          <p:cNvPr id="27" name="Text 11"/>
          <p:cNvSpPr/>
          <p:nvPr/>
        </p:nvSpPr>
        <p:spPr>
          <a:xfrm>
            <a:off x="514350" y="3910870"/>
            <a:ext cx="5326063" cy="254000"/>
          </a:xfrm>
          <a:prstGeom prst="rect">
            <a:avLst/>
          </a:prstGeom>
          <a:noFill/>
        </p:spPr>
        <p:txBody>
          <a:bodyPr wrap="square" lIns="0" tIns="0" rIns="0" bIns="0" rtlCol="0" anchor="ctr"/>
          <a:lstStyle/>
          <a:p>
            <a:pPr>
              <a:lnSpc>
                <a:spcPct val="130000"/>
              </a:lnSpc>
            </a:pPr>
            <a:r>
              <a:rPr lang="en-US" sz="2000" b="1" dirty="0">
                <a:solidFill>
                  <a:schemeClr val="tx1"/>
                </a:solidFill>
                <a:highlight>
                  <a:srgbClr val="C0A062">
                    <a:alpha val="100000"/>
                  </a:srgbClr>
                </a:highlight>
                <a:latin typeface="微软雅黑" panose="020B0503020204020204" charset="-122"/>
                <a:ea typeface="微软雅黑" panose="020B0503020204020204" charset="-122"/>
                <a:cs typeface="微软雅黑" panose="020B0503020204020204" charset="-122"/>
              </a:rPr>
              <a:t>3 </a:t>
            </a:r>
            <a:r>
              <a:rPr lang="en-US" sz="2000" b="1" dirty="0">
                <a:solidFill>
                  <a:schemeClr val="tx1"/>
                </a:solidFill>
                <a:latin typeface="微软雅黑" panose="020B0503020204020204" charset="-122"/>
                <a:ea typeface="微软雅黑" panose="020B0503020204020204" charset="-122"/>
                <a:cs typeface="微软雅黑" panose="020B0503020204020204" charset="-122"/>
              </a:rPr>
              <a:t>失信主体复核</a:t>
            </a:r>
            <a:endParaRPr lang="en-US"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8" name="Text 12"/>
          <p:cNvSpPr/>
          <p:nvPr/>
        </p:nvSpPr>
        <p:spPr>
          <a:xfrm>
            <a:off x="514350" y="4262755"/>
            <a:ext cx="10712450" cy="714375"/>
          </a:xfrm>
          <a:prstGeom prst="rect">
            <a:avLst/>
          </a:prstGeom>
          <a:noFill/>
        </p:spPr>
        <p:txBody>
          <a:bodyPr wrap="square" lIns="317500" tIns="0" rIns="0" bIns="0" rtlCol="0" anchor="ctr"/>
          <a:lstStyle/>
          <a:p>
            <a:pPr>
              <a:lnSpc>
                <a:spcPct val="140000"/>
              </a:lnSpc>
            </a:pPr>
            <a:r>
              <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rPr>
              <a:t>对拟列为涉税服务失信主体或严重失信主体有异议的,自收到《税务事项通知书》之日起10个工作日内提出申辩理由,税务机关10个工作日内完成复核</a:t>
            </a:r>
            <a:endPar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endParaRPr>
          </a:p>
        </p:txBody>
      </p:sp>
      <p:pic>
        <p:nvPicPr>
          <p:cNvPr id="29" name="图片 28"/>
          <p:cNvPicPr>
            <a:picLocks noChangeAspect="1"/>
          </p:cNvPicPr>
          <p:nvPr/>
        </p:nvPicPr>
        <p:blipFill>
          <a:blip r:embed="rId1"/>
          <a:stretch>
            <a:fillRect/>
          </a:stretch>
        </p:blipFill>
        <p:spPr>
          <a:xfrm>
            <a:off x="10965180" y="5476240"/>
            <a:ext cx="1226820" cy="12192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3088640" cy="368935"/>
          </a:xfrm>
          <a:prstGeom prst="rect">
            <a:avLst/>
          </a:prstGeom>
          <a:noFill/>
        </p:spPr>
        <p:txBody>
          <a:bodyPr wrap="square" lIns="0" tIns="0" rIns="0" bIns="0" rtlCol="0">
            <a:spAutoFit/>
          </a:bodyPr>
          <a:lstStyle/>
          <a:p>
            <a:pPr>
              <a:defRPr/>
            </a:pPr>
            <a:r>
              <a:rPr lang="zh-CN" altLang="en-US" sz="24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课程背景</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6" name="文本框 15"/>
          <p:cNvSpPr txBox="1"/>
          <p:nvPr/>
        </p:nvSpPr>
        <p:spPr>
          <a:xfrm>
            <a:off x="4211955" y="3053715"/>
            <a:ext cx="5356860" cy="583565"/>
          </a:xfrm>
          <a:prstGeom prst="rect">
            <a:avLst/>
          </a:prstGeom>
          <a:noFill/>
        </p:spPr>
        <p:txBody>
          <a:bodyPr wrap="square" rtlCol="0" anchor="t">
            <a:spAutoFit/>
          </a:bodyPr>
          <a:p>
            <a:pPr algn="ctr"/>
            <a:r>
              <a:rPr lang="zh-CN" sz="3200" b="1" kern="0" spc="100" dirty="0">
                <a:latin typeface="微软雅黑" panose="020B0503020204020204" charset="-122"/>
                <a:ea typeface="微软雅黑" panose="020B0503020204020204" charset="-122"/>
                <a:cs typeface="微软雅黑" panose="020B0503020204020204" charset="-122"/>
                <a:sym typeface="+mn-ea"/>
              </a:rPr>
              <a:t>课程背景</a:t>
            </a:r>
            <a:endParaRPr lang="zh-CN" sz="2400" b="1">
              <a:solidFill>
                <a:schemeClr val="tx1"/>
              </a:solidFill>
              <a:latin typeface="微软雅黑" panose="020B0503020204020204" charset="-122"/>
              <a:ea typeface="微软雅黑" panose="020B0503020204020204" charset="-122"/>
              <a:sym typeface="+mn-ea"/>
            </a:endParaRPr>
          </a:p>
        </p:txBody>
      </p:sp>
      <p:grpSp>
        <p:nvGrpSpPr>
          <p:cNvPr id="20" name="组合 19"/>
          <p:cNvGrpSpPr/>
          <p:nvPr/>
        </p:nvGrpSpPr>
        <p:grpSpPr>
          <a:xfrm>
            <a:off x="1949450" y="2328545"/>
            <a:ext cx="1809115" cy="2061845"/>
            <a:chOff x="2861" y="2789"/>
            <a:chExt cx="2339" cy="2435"/>
          </a:xfrm>
        </p:grpSpPr>
        <p:sp>
          <p:nvSpPr>
            <p:cNvPr id="2" name="文本框 1"/>
            <p:cNvSpPr txBox="1"/>
            <p:nvPr>
              <p:custDataLst>
                <p:tags r:id="rId1"/>
              </p:custDataLst>
            </p:nvPr>
          </p:nvSpPr>
          <p:spPr>
            <a:xfrm>
              <a:off x="2861" y="2789"/>
              <a:ext cx="2339" cy="2435"/>
            </a:xfrm>
            <a:prstGeom prst="rect">
              <a:avLst/>
            </a:prstGeom>
            <a:noFill/>
          </p:spPr>
          <p:txBody>
            <a:bodyPr wrap="square" rtlCol="0">
              <a:spAutoFit/>
            </a:bodyPr>
            <a:p>
              <a:r>
                <a:rPr lang="en-US" altLang="zh-CN" sz="12800" b="1">
                  <a:solidFill>
                    <a:srgbClr val="0070C0"/>
                  </a:solidFill>
                  <a:latin typeface="Impact" panose="020B0806030902050204" pitchFamily="34" charset="0"/>
                  <a:ea typeface="微软雅黑" panose="020B0503020204020204" charset="-122"/>
                  <a:cs typeface="Impact" panose="020B0806030902050204" pitchFamily="34" charset="0"/>
                </a:rPr>
                <a:t>01</a:t>
              </a:r>
              <a:endParaRPr lang="en-US" altLang="zh-CN" sz="12800" b="1">
                <a:solidFill>
                  <a:srgbClr val="0070C0"/>
                </a:solidFill>
                <a:latin typeface="Impact" panose="020B0806030902050204" pitchFamily="34" charset="0"/>
                <a:ea typeface="微软雅黑" panose="020B0503020204020204" charset="-122"/>
                <a:cs typeface="Impact" panose="020B0806030902050204" pitchFamily="34" charset="0"/>
              </a:endParaRPr>
            </a:p>
          </p:txBody>
        </p:sp>
        <p:sp>
          <p:nvSpPr>
            <p:cNvPr id="18" name="文本框 17"/>
            <p:cNvSpPr txBox="1"/>
            <p:nvPr>
              <p:custDataLst>
                <p:tags r:id="rId2"/>
              </p:custDataLst>
            </p:nvPr>
          </p:nvSpPr>
          <p:spPr>
            <a:xfrm>
              <a:off x="2897" y="4818"/>
              <a:ext cx="2268" cy="398"/>
            </a:xfrm>
            <a:prstGeom prst="rect">
              <a:avLst/>
            </a:prstGeom>
            <a:solidFill>
              <a:schemeClr val="bg1"/>
            </a:solidFill>
          </p:spPr>
          <p:txBody>
            <a:bodyPr wrap="square" rtlCol="0">
              <a:spAutoFit/>
            </a:bodyPr>
            <a:p>
              <a:pPr algn="ctr"/>
              <a:r>
                <a:rPr lang="en-US" altLang="zh-CN" sz="1600" b="1">
                  <a:solidFill>
                    <a:srgbClr val="0070C0"/>
                  </a:solidFill>
                  <a:latin typeface="微软雅黑" panose="020B0503020204020204" charset="-122"/>
                  <a:ea typeface="微软雅黑" panose="020B0503020204020204" charset="-122"/>
                </a:rPr>
                <a:t>PART ONE</a:t>
              </a:r>
              <a:endParaRPr lang="en-US" altLang="zh-CN" sz="1600" b="1">
                <a:solidFill>
                  <a:srgbClr val="0070C0"/>
                </a:solidFill>
                <a:latin typeface="微软雅黑" panose="020B0503020204020204" charset="-122"/>
                <a:ea typeface="微软雅黑" panose="020B0503020204020204" charset="-122"/>
              </a:endParaRPr>
            </a:p>
          </p:txBody>
        </p:sp>
      </p:grpSp>
      <p:cxnSp>
        <p:nvCxnSpPr>
          <p:cNvPr id="3" name="直接连接符 2"/>
          <p:cNvCxnSpPr/>
          <p:nvPr/>
        </p:nvCxnSpPr>
        <p:spPr>
          <a:xfrm>
            <a:off x="4359532" y="3749250"/>
            <a:ext cx="5117465" cy="177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stretch>
            <a:fillRect/>
          </a:stretch>
        </p:blipFill>
        <p:spPr>
          <a:xfrm>
            <a:off x="10965180" y="5496560"/>
            <a:ext cx="1226820" cy="1219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par>
                                <p:cTn id="10" presetID="29"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par>
                                <p:cTn id="15" presetID="2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611632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学习《涉税专业服务信用评价管理办法》</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文本框 1"/>
          <p:cNvSpPr txBox="1"/>
          <p:nvPr/>
        </p:nvSpPr>
        <p:spPr>
          <a:xfrm>
            <a:off x="1199515" y="1368425"/>
            <a:ext cx="9904730" cy="398780"/>
          </a:xfrm>
          <a:prstGeom prst="rect">
            <a:avLst/>
          </a:prstGeom>
          <a:noFill/>
        </p:spPr>
        <p:txBody>
          <a:bodyPr wrap="square" rtlCol="0" anchor="t">
            <a:spAutoFit/>
          </a:bodyPr>
          <a:p>
            <a:r>
              <a:rPr lang="zh-CN" altLang="en-US" sz="2000" b="1">
                <a:solidFill>
                  <a:srgbClr val="333333"/>
                </a:solidFill>
                <a:latin typeface="微软雅黑" panose="020B0503020204020204" charset="-122"/>
                <a:ea typeface="微软雅黑" panose="020B0503020204020204" charset="-122"/>
                <a:sym typeface="+mn-ea"/>
              </a:rPr>
              <a:t>如果被列为涉税服务失信主体或者严重失信主体，有没有机会修复信用？</a:t>
            </a:r>
            <a:endParaRPr lang="zh-CN" altLang="en-US" sz="2000" b="1">
              <a:solidFill>
                <a:srgbClr val="333333"/>
              </a:solidFill>
              <a:latin typeface="微软雅黑" panose="020B0503020204020204" charset="-122"/>
              <a:ea typeface="微软雅黑" panose="020B0503020204020204" charset="-122"/>
              <a:sym typeface="+mn-ea"/>
            </a:endParaRPr>
          </a:p>
        </p:txBody>
      </p:sp>
      <p:sp>
        <p:nvSpPr>
          <p:cNvPr id="3" name="文本框 2"/>
          <p:cNvSpPr txBox="1"/>
          <p:nvPr/>
        </p:nvSpPr>
        <p:spPr>
          <a:xfrm>
            <a:off x="462280" y="2075180"/>
            <a:ext cx="10853420" cy="1938020"/>
          </a:xfrm>
          <a:prstGeom prst="rect">
            <a:avLst/>
          </a:prstGeom>
        </p:spPr>
        <p:txBody>
          <a:bodyPr wrap="square">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b="0" i="0">
                <a:solidFill>
                  <a:srgbClr val="333333"/>
                </a:solidFill>
                <a:latin typeface="微软雅黑" panose="020B0503020204020204" charset="-122"/>
                <a:ea typeface="微软雅黑" panose="020B0503020204020204" charset="-122"/>
              </a:rPr>
              <a:t>存在《涉税专业服务管理办法（试行）》第三十一条、第三十二条所列情形，按规定列为涉税服务失信主体的，期限为</a:t>
            </a:r>
            <a:r>
              <a:rPr lang="en-US" altLang="zh-CN" sz="2000" b="0" i="0">
                <a:solidFill>
                  <a:srgbClr val="333333"/>
                </a:solidFill>
                <a:latin typeface="微软雅黑" panose="020B0503020204020204" charset="-122"/>
                <a:ea typeface="微软雅黑" panose="020B0503020204020204" charset="-122"/>
              </a:rPr>
              <a:t>1</a:t>
            </a:r>
            <a:r>
              <a:rPr lang="zh-CN" altLang="en-US" sz="2000" b="0" i="0">
                <a:solidFill>
                  <a:srgbClr val="333333"/>
                </a:solidFill>
                <a:latin typeface="微软雅黑" panose="020B0503020204020204" charset="-122"/>
                <a:ea typeface="微软雅黑" panose="020B0503020204020204" charset="-122"/>
              </a:rPr>
              <a:t>年，列为涉税服务严重失信主体的，期限为</a:t>
            </a:r>
            <a:r>
              <a:rPr lang="en-US" altLang="zh-CN" sz="2000" b="0" i="0">
                <a:solidFill>
                  <a:srgbClr val="333333"/>
                </a:solidFill>
                <a:latin typeface="微软雅黑" panose="020B0503020204020204" charset="-122"/>
                <a:ea typeface="微软雅黑" panose="020B0503020204020204" charset="-122"/>
              </a:rPr>
              <a:t>2</a:t>
            </a:r>
            <a:r>
              <a:rPr lang="zh-CN" altLang="en-US" sz="2000" b="0" i="0">
                <a:solidFill>
                  <a:srgbClr val="333333"/>
                </a:solidFill>
                <a:latin typeface="微软雅黑" panose="020B0503020204020204" charset="-122"/>
                <a:ea typeface="微软雅黑" panose="020B0503020204020204" charset="-122"/>
              </a:rPr>
              <a:t>年，到期自动解除。被列为涉税服务失信主体，经公示满</a:t>
            </a:r>
            <a:r>
              <a:rPr lang="en-US" altLang="zh-CN" sz="2000" b="0" i="0">
                <a:solidFill>
                  <a:srgbClr val="333333"/>
                </a:solidFill>
                <a:latin typeface="微软雅黑" panose="020B0503020204020204" charset="-122"/>
                <a:ea typeface="微软雅黑" panose="020B0503020204020204" charset="-122"/>
              </a:rPr>
              <a:t>3</a:t>
            </a:r>
            <a:r>
              <a:rPr lang="zh-CN" altLang="en-US" sz="2000" b="0" i="0">
                <a:solidFill>
                  <a:srgbClr val="333333"/>
                </a:solidFill>
                <a:latin typeface="微软雅黑" panose="020B0503020204020204" charset="-122"/>
                <a:ea typeface="微软雅黑" panose="020B0503020204020204" charset="-122"/>
              </a:rPr>
              <a:t>个月，或者被列为涉税服务严重失信主体，经公示满</a:t>
            </a:r>
            <a:r>
              <a:rPr lang="en-US" altLang="zh-CN" sz="2000" b="0" i="0">
                <a:solidFill>
                  <a:srgbClr val="333333"/>
                </a:solidFill>
                <a:latin typeface="微软雅黑" panose="020B0503020204020204" charset="-122"/>
                <a:ea typeface="微软雅黑" panose="020B0503020204020204" charset="-122"/>
              </a:rPr>
              <a:t>1</a:t>
            </a:r>
            <a:r>
              <a:rPr lang="zh-CN" altLang="en-US" sz="2000" b="0" i="0">
                <a:solidFill>
                  <a:srgbClr val="333333"/>
                </a:solidFill>
                <a:latin typeface="微软雅黑" panose="020B0503020204020204" charset="-122"/>
                <a:ea typeface="微软雅黑" panose="020B0503020204020204" charset="-122"/>
              </a:rPr>
              <a:t>年的，可以在</a:t>
            </a:r>
            <a:r>
              <a:rPr lang="en-US" altLang="zh-CN" sz="2000" b="0" i="0">
                <a:solidFill>
                  <a:srgbClr val="333333"/>
                </a:solidFill>
                <a:latin typeface="微软雅黑" panose="020B0503020204020204" charset="-122"/>
                <a:ea typeface="微软雅黑" panose="020B0503020204020204" charset="-122"/>
              </a:rPr>
              <a:t>“</a:t>
            </a:r>
            <a:r>
              <a:rPr lang="zh-CN" altLang="en-US" sz="2000" b="0" i="0">
                <a:solidFill>
                  <a:srgbClr val="333333"/>
                </a:solidFill>
                <a:latin typeface="微软雅黑" panose="020B0503020204020204" charset="-122"/>
                <a:ea typeface="微软雅黑" panose="020B0503020204020204" charset="-122"/>
              </a:rPr>
              <a:t>信用中国</a:t>
            </a:r>
            <a:r>
              <a:rPr lang="en-US" altLang="zh-CN" sz="2000" b="0" i="0">
                <a:solidFill>
                  <a:srgbClr val="333333"/>
                </a:solidFill>
                <a:latin typeface="微软雅黑" panose="020B0503020204020204" charset="-122"/>
                <a:ea typeface="微软雅黑" panose="020B0503020204020204" charset="-122"/>
              </a:rPr>
              <a:t>”</a:t>
            </a:r>
            <a:r>
              <a:rPr lang="zh-CN" altLang="en-US" sz="2000" b="0" i="0">
                <a:solidFill>
                  <a:srgbClr val="333333"/>
                </a:solidFill>
                <a:latin typeface="微软雅黑" panose="020B0503020204020204" charset="-122"/>
                <a:ea typeface="微软雅黑" panose="020B0503020204020204" charset="-122"/>
              </a:rPr>
              <a:t>网站提出信用修复申请。</a:t>
            </a:r>
            <a:endParaRPr lang="zh-CN" altLang="en-US" sz="2000" b="0" i="0">
              <a:solidFill>
                <a:srgbClr val="333333"/>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10965180" y="5506720"/>
            <a:ext cx="1226820" cy="1219200"/>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611632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学习《涉税专业服务信用评价管理办法》</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4" name="Shape 22"/>
          <p:cNvSpPr/>
          <p:nvPr/>
        </p:nvSpPr>
        <p:spPr>
          <a:xfrm>
            <a:off x="1228447" y="1106387"/>
            <a:ext cx="267891" cy="238125"/>
          </a:xfrm>
          <a:custGeom>
            <a:avLst/>
            <a:gdLst/>
            <a:ahLst/>
            <a:cxnLst/>
            <a:rect l="l" t="t" r="r" b="b"/>
            <a:pathLst>
              <a:path w="267891" h="238125">
                <a:moveTo>
                  <a:pt x="236916" y="45858"/>
                </a:moveTo>
                <a:cubicBezTo>
                  <a:pt x="240450" y="42323"/>
                  <a:pt x="246357" y="43207"/>
                  <a:pt x="248124" y="47858"/>
                </a:cubicBezTo>
                <a:cubicBezTo>
                  <a:pt x="251287" y="56090"/>
                  <a:pt x="253008" y="65066"/>
                  <a:pt x="253008" y="74414"/>
                </a:cubicBezTo>
                <a:cubicBezTo>
                  <a:pt x="253008" y="115528"/>
                  <a:pt x="219708" y="148828"/>
                  <a:pt x="178594" y="148828"/>
                </a:cubicBezTo>
                <a:cubicBezTo>
                  <a:pt x="170455" y="148828"/>
                  <a:pt x="162595" y="147526"/>
                  <a:pt x="155246" y="145107"/>
                </a:cubicBezTo>
                <a:lnTo>
                  <a:pt x="68321" y="232032"/>
                </a:lnTo>
                <a:cubicBezTo>
                  <a:pt x="55252" y="245101"/>
                  <a:pt x="34044" y="245101"/>
                  <a:pt x="20975" y="232032"/>
                </a:cubicBezTo>
                <a:cubicBezTo>
                  <a:pt x="7906" y="218963"/>
                  <a:pt x="7906" y="197755"/>
                  <a:pt x="20975" y="184686"/>
                </a:cubicBezTo>
                <a:lnTo>
                  <a:pt x="107900" y="97761"/>
                </a:lnTo>
                <a:cubicBezTo>
                  <a:pt x="105482" y="90413"/>
                  <a:pt x="104180" y="82600"/>
                  <a:pt x="104180" y="74414"/>
                </a:cubicBezTo>
                <a:cubicBezTo>
                  <a:pt x="104180" y="33300"/>
                  <a:pt x="137480" y="0"/>
                  <a:pt x="178594" y="0"/>
                </a:cubicBezTo>
                <a:cubicBezTo>
                  <a:pt x="187942" y="0"/>
                  <a:pt x="196918" y="1721"/>
                  <a:pt x="205150" y="4883"/>
                </a:cubicBezTo>
                <a:cubicBezTo>
                  <a:pt x="209801" y="6651"/>
                  <a:pt x="210638" y="12557"/>
                  <a:pt x="207150" y="16092"/>
                </a:cubicBezTo>
                <a:lnTo>
                  <a:pt x="165897" y="57345"/>
                </a:lnTo>
                <a:cubicBezTo>
                  <a:pt x="164502" y="58741"/>
                  <a:pt x="163711" y="60647"/>
                  <a:pt x="163711" y="62601"/>
                </a:cubicBezTo>
                <a:lnTo>
                  <a:pt x="163711" y="81855"/>
                </a:lnTo>
                <a:cubicBezTo>
                  <a:pt x="163711" y="85948"/>
                  <a:pt x="167060" y="89297"/>
                  <a:pt x="171152" y="89297"/>
                </a:cubicBezTo>
                <a:lnTo>
                  <a:pt x="190407" y="89297"/>
                </a:lnTo>
                <a:cubicBezTo>
                  <a:pt x="192360" y="89297"/>
                  <a:pt x="194267" y="88506"/>
                  <a:pt x="195662" y="87111"/>
                </a:cubicBezTo>
                <a:lnTo>
                  <a:pt x="236916" y="45858"/>
                </a:lnTo>
                <a:close/>
              </a:path>
            </a:pathLst>
          </a:custGeom>
          <a:solidFill>
            <a:srgbClr val="C0A062"/>
          </a:solidFill>
        </p:spPr>
      </p:sp>
      <p:sp>
        <p:nvSpPr>
          <p:cNvPr id="25" name="Text 23"/>
          <p:cNvSpPr/>
          <p:nvPr/>
        </p:nvSpPr>
        <p:spPr>
          <a:xfrm>
            <a:off x="1604645" y="1089025"/>
            <a:ext cx="2772410" cy="254000"/>
          </a:xfrm>
          <a:prstGeom prst="rect">
            <a:avLst/>
          </a:prstGeom>
          <a:noFill/>
        </p:spPr>
        <p:txBody>
          <a:bodyPr wrap="square" lIns="0" tIns="0" rIns="0" bIns="0" rtlCol="0" anchor="ctr"/>
          <a:lstStyle/>
          <a:p>
            <a:pPr>
              <a:lnSpc>
                <a:spcPct val="110000"/>
              </a:lnSpc>
            </a:pPr>
            <a:r>
              <a:rPr lang="en-US" sz="2000" b="1" dirty="0">
                <a:solidFill>
                  <a:schemeClr val="tx1"/>
                </a:solidFill>
                <a:latin typeface="微软雅黑" panose="020B0503020204020204" charset="-122"/>
                <a:ea typeface="微软雅黑" panose="020B0503020204020204" charset="-122"/>
                <a:cs typeface="MiSans" pitchFamily="34" charset="-120"/>
              </a:rPr>
              <a:t>信用修复</a:t>
            </a:r>
            <a:endParaRPr lang="en-US" sz="2000" b="1" dirty="0">
              <a:solidFill>
                <a:schemeClr val="tx1"/>
              </a:solidFill>
              <a:latin typeface="微软雅黑" panose="020B0503020204020204" charset="-122"/>
              <a:ea typeface="微软雅黑" panose="020B0503020204020204" charset="-122"/>
              <a:cs typeface="MiSans" pitchFamily="34" charset="-120"/>
            </a:endParaRPr>
          </a:p>
        </p:txBody>
      </p:sp>
      <p:sp>
        <p:nvSpPr>
          <p:cNvPr id="26" name="Text 24"/>
          <p:cNvSpPr/>
          <p:nvPr/>
        </p:nvSpPr>
        <p:spPr>
          <a:xfrm>
            <a:off x="1211580" y="1479449"/>
            <a:ext cx="5310188" cy="254000"/>
          </a:xfrm>
          <a:prstGeom prst="rect">
            <a:avLst/>
          </a:prstGeom>
          <a:noFill/>
        </p:spPr>
        <p:txBody>
          <a:bodyPr wrap="square" lIns="0" tIns="0" rIns="0" bIns="0" rtlCol="0" anchor="ctr"/>
          <a:lstStyle/>
          <a:p>
            <a:pPr>
              <a:lnSpc>
                <a:spcPct val="130000"/>
              </a:lnSpc>
            </a:pPr>
            <a:r>
              <a:rPr lang="en-US" sz="2000" b="1" dirty="0">
                <a:solidFill>
                  <a:schemeClr val="tx1"/>
                </a:solidFill>
                <a:highlight>
                  <a:srgbClr val="C0A062">
                    <a:alpha val="100000"/>
                  </a:srgbClr>
                </a:highlight>
                <a:latin typeface="微软雅黑" panose="020B0503020204020204" charset="-122"/>
                <a:ea typeface="微软雅黑" panose="020B0503020204020204" charset="-122"/>
                <a:cs typeface="微软雅黑" panose="020B0503020204020204" charset="-122"/>
              </a:rPr>
              <a:t>1 </a:t>
            </a:r>
            <a:r>
              <a:rPr lang="en-US" sz="2000" b="1" dirty="0">
                <a:solidFill>
                  <a:schemeClr val="tx1"/>
                </a:solidFill>
                <a:latin typeface="微软雅黑" panose="020B0503020204020204" charset="-122"/>
                <a:ea typeface="微软雅黑" panose="020B0503020204020204" charset="-122"/>
                <a:cs typeface="微软雅黑" panose="020B0503020204020204" charset="-122"/>
              </a:rPr>
              <a:t>申请条件</a:t>
            </a:r>
            <a:endParaRPr lang="en-US"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7" name="Text 25"/>
          <p:cNvSpPr/>
          <p:nvPr/>
        </p:nvSpPr>
        <p:spPr>
          <a:xfrm>
            <a:off x="1211580" y="1931035"/>
            <a:ext cx="10275570" cy="412750"/>
          </a:xfrm>
          <a:prstGeom prst="rect">
            <a:avLst/>
          </a:prstGeom>
          <a:noFill/>
        </p:spPr>
        <p:txBody>
          <a:bodyPr wrap="square" lIns="317500" tIns="0" rIns="0" bIns="0" rtlCol="0" anchor="ctr"/>
          <a:lstStyle/>
          <a:p>
            <a:pPr>
              <a:lnSpc>
                <a:spcPct val="140000"/>
              </a:lnSpc>
            </a:pPr>
            <a:r>
              <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rPr>
              <a:t>被列为涉税服务失信主体,经公示满3个月;或被列为严重失信主体,经公示满1年的,可在"信用中国"网站提出信用修复申请</a:t>
            </a:r>
            <a:endPar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endParaRPr>
          </a:p>
        </p:txBody>
      </p:sp>
      <p:sp>
        <p:nvSpPr>
          <p:cNvPr id="28" name="Text 26"/>
          <p:cNvSpPr/>
          <p:nvPr/>
        </p:nvSpPr>
        <p:spPr>
          <a:xfrm>
            <a:off x="1211580" y="2541804"/>
            <a:ext cx="5310188" cy="254000"/>
          </a:xfrm>
          <a:prstGeom prst="rect">
            <a:avLst/>
          </a:prstGeom>
          <a:noFill/>
        </p:spPr>
        <p:txBody>
          <a:bodyPr wrap="square" lIns="0" tIns="0" rIns="0" bIns="0" rtlCol="0" anchor="ctr"/>
          <a:lstStyle/>
          <a:p>
            <a:pPr>
              <a:lnSpc>
                <a:spcPct val="130000"/>
              </a:lnSpc>
            </a:pPr>
            <a:r>
              <a:rPr lang="en-US" sz="2000" b="1" dirty="0">
                <a:solidFill>
                  <a:schemeClr val="tx1"/>
                </a:solidFill>
                <a:highlight>
                  <a:srgbClr val="C0A062">
                    <a:alpha val="100000"/>
                  </a:srgbClr>
                </a:highlight>
                <a:latin typeface="微软雅黑" panose="020B0503020204020204" charset="-122"/>
                <a:ea typeface="微软雅黑" panose="020B0503020204020204" charset="-122"/>
                <a:cs typeface="微软雅黑" panose="020B0503020204020204" charset="-122"/>
              </a:rPr>
              <a:t>2 </a:t>
            </a:r>
            <a:r>
              <a:rPr lang="en-US" sz="2000" b="1" dirty="0">
                <a:solidFill>
                  <a:schemeClr val="tx1"/>
                </a:solidFill>
                <a:latin typeface="微软雅黑" panose="020B0503020204020204" charset="-122"/>
                <a:ea typeface="微软雅黑" panose="020B0503020204020204" charset="-122"/>
                <a:cs typeface="微软雅黑" panose="020B0503020204020204" charset="-122"/>
              </a:rPr>
              <a:t>申请材料</a:t>
            </a:r>
            <a:endParaRPr lang="en-US"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9" name="Text 27"/>
          <p:cNvSpPr/>
          <p:nvPr/>
        </p:nvSpPr>
        <p:spPr>
          <a:xfrm>
            <a:off x="1211580" y="2861310"/>
            <a:ext cx="10424795" cy="337185"/>
          </a:xfrm>
          <a:prstGeom prst="rect">
            <a:avLst/>
          </a:prstGeom>
          <a:noFill/>
        </p:spPr>
        <p:txBody>
          <a:bodyPr wrap="square" lIns="317500" tIns="0" rIns="0" bIns="0" rtlCol="0" anchor="ctr"/>
          <a:lstStyle/>
          <a:p>
            <a:pPr>
              <a:lnSpc>
                <a:spcPct val="140000"/>
              </a:lnSpc>
            </a:pPr>
            <a:r>
              <a:rPr lang="en-US" sz="2000" dirty="0">
                <a:solidFill>
                  <a:schemeClr val="tx1">
                    <a:alpha val="80000"/>
                  </a:schemeClr>
                </a:solidFill>
                <a:latin typeface="微软雅黑" panose="020B0503020204020204" charset="-122"/>
                <a:ea typeface="微软雅黑" panose="020B0503020204020204" charset="-122"/>
                <a:cs typeface="MiSans" pitchFamily="34" charset="-120"/>
              </a:rPr>
              <a:t>法定责任义务履行完毕的证明材料和信用承诺书</a:t>
            </a:r>
            <a:endParaRPr lang="en-US" sz="2000" dirty="0">
              <a:solidFill>
                <a:schemeClr val="tx1">
                  <a:alpha val="80000"/>
                </a:schemeClr>
              </a:solidFill>
              <a:latin typeface="微软雅黑" panose="020B0503020204020204" charset="-122"/>
              <a:ea typeface="微软雅黑" panose="020B0503020204020204" charset="-122"/>
              <a:cs typeface="MiSans" pitchFamily="34" charset="-120"/>
            </a:endParaRPr>
          </a:p>
        </p:txBody>
      </p:sp>
      <p:sp>
        <p:nvSpPr>
          <p:cNvPr id="30" name="Text 28"/>
          <p:cNvSpPr/>
          <p:nvPr/>
        </p:nvSpPr>
        <p:spPr>
          <a:xfrm>
            <a:off x="1228725" y="3354604"/>
            <a:ext cx="5310188" cy="254000"/>
          </a:xfrm>
          <a:prstGeom prst="rect">
            <a:avLst/>
          </a:prstGeom>
          <a:noFill/>
        </p:spPr>
        <p:txBody>
          <a:bodyPr wrap="square" lIns="0" tIns="0" rIns="0" bIns="0" rtlCol="0" anchor="ctr"/>
          <a:lstStyle/>
          <a:p>
            <a:pPr>
              <a:lnSpc>
                <a:spcPct val="130000"/>
              </a:lnSpc>
            </a:pPr>
            <a:r>
              <a:rPr lang="en-US" sz="2000" b="1" dirty="0">
                <a:solidFill>
                  <a:schemeClr val="tx1"/>
                </a:solidFill>
                <a:highlight>
                  <a:srgbClr val="C0A062">
                    <a:alpha val="100000"/>
                  </a:srgbClr>
                </a:highlight>
                <a:latin typeface="微软雅黑" panose="020B0503020204020204" charset="-122"/>
                <a:ea typeface="微软雅黑" panose="020B0503020204020204" charset="-122"/>
                <a:cs typeface="微软雅黑" panose="020B0503020204020204" charset="-122"/>
              </a:rPr>
              <a:t>3 </a:t>
            </a:r>
            <a:r>
              <a:rPr lang="en-US" sz="2000" b="1" dirty="0">
                <a:solidFill>
                  <a:schemeClr val="tx1"/>
                </a:solidFill>
                <a:latin typeface="微软雅黑" panose="020B0503020204020204" charset="-122"/>
                <a:ea typeface="微软雅黑" panose="020B0503020204020204" charset="-122"/>
                <a:cs typeface="微软雅黑" panose="020B0503020204020204" charset="-122"/>
              </a:rPr>
              <a:t>办理流程</a:t>
            </a:r>
            <a:endParaRPr lang="en-US"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 name="Text 29"/>
          <p:cNvSpPr/>
          <p:nvPr/>
        </p:nvSpPr>
        <p:spPr>
          <a:xfrm>
            <a:off x="1537335" y="3743224"/>
            <a:ext cx="4984750" cy="206375"/>
          </a:xfrm>
          <a:prstGeom prst="rect">
            <a:avLst/>
          </a:prstGeom>
          <a:noFill/>
        </p:spPr>
        <p:txBody>
          <a:bodyPr wrap="square" lIns="0" tIns="0" rIns="0" bIns="0" rtlCol="0" anchor="ctr"/>
          <a:lstStyle/>
          <a:p>
            <a:pPr>
              <a:lnSpc>
                <a:spcPct val="140000"/>
              </a:lnSpc>
            </a:pPr>
            <a:r>
              <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rPr>
              <a:t>• 税务机关3个工作日内作出是否受理的决定</a:t>
            </a:r>
            <a:endPar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endParaRPr>
          </a:p>
        </p:txBody>
      </p:sp>
      <p:sp>
        <p:nvSpPr>
          <p:cNvPr id="32" name="Text 30"/>
          <p:cNvSpPr/>
          <p:nvPr/>
        </p:nvSpPr>
        <p:spPr>
          <a:xfrm>
            <a:off x="1529080" y="4167505"/>
            <a:ext cx="10107295" cy="238125"/>
          </a:xfrm>
          <a:prstGeom prst="rect">
            <a:avLst/>
          </a:prstGeom>
          <a:noFill/>
        </p:spPr>
        <p:txBody>
          <a:bodyPr wrap="square" lIns="0" tIns="0" rIns="0" bIns="0" rtlCol="0" anchor="ctr"/>
          <a:lstStyle/>
          <a:p>
            <a:pPr>
              <a:lnSpc>
                <a:spcPct val="140000"/>
              </a:lnSpc>
            </a:pPr>
            <a:r>
              <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rPr>
              <a:t>• 自受理之日起7个工作日内将信用修复结果提供给"信用中国"网站</a:t>
            </a:r>
            <a:endPar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endParaRPr>
          </a:p>
        </p:txBody>
      </p:sp>
      <p:sp>
        <p:nvSpPr>
          <p:cNvPr id="33" name="Text 31"/>
          <p:cNvSpPr/>
          <p:nvPr/>
        </p:nvSpPr>
        <p:spPr>
          <a:xfrm>
            <a:off x="1535430" y="4536440"/>
            <a:ext cx="9780270" cy="396875"/>
          </a:xfrm>
          <a:prstGeom prst="rect">
            <a:avLst/>
          </a:prstGeom>
          <a:noFill/>
        </p:spPr>
        <p:txBody>
          <a:bodyPr wrap="square" lIns="0" tIns="0" rIns="0" bIns="0" rtlCol="0" anchor="ctr"/>
          <a:lstStyle/>
          <a:p>
            <a:pPr>
              <a:lnSpc>
                <a:spcPct val="140000"/>
              </a:lnSpc>
            </a:pPr>
            <a:r>
              <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rPr>
              <a:t>• 情况复杂的,经批准可适当延长,最长不超过7个工作日</a:t>
            </a:r>
            <a:endPar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endParaRPr>
          </a:p>
        </p:txBody>
      </p:sp>
      <p:sp>
        <p:nvSpPr>
          <p:cNvPr id="34" name="Text 32"/>
          <p:cNvSpPr/>
          <p:nvPr/>
        </p:nvSpPr>
        <p:spPr>
          <a:xfrm>
            <a:off x="1211580" y="5064024"/>
            <a:ext cx="5310188" cy="254000"/>
          </a:xfrm>
          <a:prstGeom prst="rect">
            <a:avLst/>
          </a:prstGeom>
          <a:noFill/>
        </p:spPr>
        <p:txBody>
          <a:bodyPr wrap="square" lIns="0" tIns="0" rIns="0" bIns="0" rtlCol="0" anchor="ctr"/>
          <a:lstStyle/>
          <a:p>
            <a:pPr>
              <a:lnSpc>
                <a:spcPct val="130000"/>
              </a:lnSpc>
            </a:pPr>
            <a:r>
              <a:rPr lang="en-US" sz="2000" b="1" dirty="0">
                <a:solidFill>
                  <a:schemeClr val="tx1"/>
                </a:solidFill>
                <a:highlight>
                  <a:srgbClr val="C0A062">
                    <a:alpha val="100000"/>
                  </a:srgbClr>
                </a:highlight>
                <a:latin typeface="微软雅黑" panose="020B0503020204020204" charset="-122"/>
                <a:ea typeface="微软雅黑" panose="020B0503020204020204" charset="-122"/>
                <a:cs typeface="微软雅黑" panose="020B0503020204020204" charset="-122"/>
              </a:rPr>
              <a:t>4 </a:t>
            </a:r>
            <a:r>
              <a:rPr lang="en-US" sz="2000" b="1" dirty="0">
                <a:solidFill>
                  <a:schemeClr val="tx1"/>
                </a:solidFill>
                <a:latin typeface="微软雅黑" panose="020B0503020204020204" charset="-122"/>
                <a:ea typeface="微软雅黑" panose="020B0503020204020204" charset="-122"/>
                <a:cs typeface="微软雅黑" panose="020B0503020204020204" charset="-122"/>
              </a:rPr>
              <a:t>修复结果</a:t>
            </a:r>
            <a:endParaRPr lang="en-US"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5" name="Text 33"/>
          <p:cNvSpPr/>
          <p:nvPr/>
        </p:nvSpPr>
        <p:spPr>
          <a:xfrm>
            <a:off x="1211580" y="5619750"/>
            <a:ext cx="10065385" cy="412750"/>
          </a:xfrm>
          <a:prstGeom prst="rect">
            <a:avLst/>
          </a:prstGeom>
          <a:noFill/>
        </p:spPr>
        <p:txBody>
          <a:bodyPr wrap="square" lIns="317500" tIns="0" rIns="0" bIns="0" rtlCol="0" anchor="ctr"/>
          <a:lstStyle/>
          <a:p>
            <a:pPr>
              <a:lnSpc>
                <a:spcPct val="140000"/>
              </a:lnSpc>
            </a:pPr>
            <a:r>
              <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rPr>
              <a:t>信用修复后,税务机关及时停止公告失信信息,依法依规解除相应失信惩戒措施,同步向"信用中国"网站提供信用修复结果</a:t>
            </a:r>
            <a:endParaRPr lang="en-US" sz="2000" dirty="0">
              <a:solidFill>
                <a:schemeClr val="tx1">
                  <a:alpha val="8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3088640" cy="73850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纳税信用</a:t>
            </a: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救济</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pP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6" name="文本框 15"/>
          <p:cNvSpPr txBox="1"/>
          <p:nvPr/>
        </p:nvSpPr>
        <p:spPr>
          <a:xfrm>
            <a:off x="4059555" y="3053715"/>
            <a:ext cx="5417185" cy="583565"/>
          </a:xfrm>
          <a:prstGeom prst="rect">
            <a:avLst/>
          </a:prstGeom>
          <a:noFill/>
        </p:spPr>
        <p:txBody>
          <a:bodyPr wrap="square" rtlCol="0" anchor="t">
            <a:spAutoFit/>
          </a:bodyPr>
          <a:p>
            <a:pPr lvl="0" algn="ctr">
              <a:buClrTx/>
              <a:buSzTx/>
              <a:buFontTx/>
            </a:pPr>
            <a:r>
              <a:rPr lang="zh-CN" altLang="en-US" sz="3200" b="1" kern="0" spc="100" dirty="0">
                <a:latin typeface="微软雅黑" panose="020B0503020204020204" charset="-122"/>
                <a:ea typeface="微软雅黑" panose="020B0503020204020204" charset="-122"/>
                <a:cs typeface="微软雅黑" panose="020B0503020204020204" charset="-122"/>
                <a:sym typeface="+mn-lt"/>
              </a:rPr>
              <a:t>常见风险提醒</a:t>
            </a:r>
            <a:endParaRPr lang="zh-CN" altLang="en-US" sz="2400" b="1">
              <a:solidFill>
                <a:schemeClr val="tx1"/>
              </a:solidFill>
              <a:latin typeface="微软雅黑" panose="020B0503020204020204" charset="-122"/>
              <a:ea typeface="微软雅黑" panose="020B0503020204020204" charset="-122"/>
              <a:sym typeface="+mn-ea"/>
            </a:endParaRPr>
          </a:p>
        </p:txBody>
      </p:sp>
      <p:grpSp>
        <p:nvGrpSpPr>
          <p:cNvPr id="20" name="组合 19"/>
          <p:cNvGrpSpPr/>
          <p:nvPr/>
        </p:nvGrpSpPr>
        <p:grpSpPr>
          <a:xfrm>
            <a:off x="1949450" y="2328545"/>
            <a:ext cx="1979275" cy="2060998"/>
            <a:chOff x="2861" y="2789"/>
            <a:chExt cx="2559" cy="2434"/>
          </a:xfrm>
        </p:grpSpPr>
        <p:sp>
          <p:nvSpPr>
            <p:cNvPr id="2" name="文本框 1"/>
            <p:cNvSpPr txBox="1"/>
            <p:nvPr>
              <p:custDataLst>
                <p:tags r:id="rId1"/>
              </p:custDataLst>
            </p:nvPr>
          </p:nvSpPr>
          <p:spPr>
            <a:xfrm>
              <a:off x="2861" y="2789"/>
              <a:ext cx="2559" cy="2434"/>
            </a:xfrm>
            <a:prstGeom prst="rect">
              <a:avLst/>
            </a:prstGeom>
            <a:noFill/>
          </p:spPr>
          <p:txBody>
            <a:bodyPr wrap="square" rtlCol="0">
              <a:spAutoFit/>
            </a:bodyPr>
            <a:p>
              <a:r>
                <a:rPr lang="en-US" altLang="zh-CN" sz="12800" b="1">
                  <a:solidFill>
                    <a:srgbClr val="0070C0"/>
                  </a:solidFill>
                  <a:latin typeface="Impact" panose="020B0806030902050204" pitchFamily="34" charset="0"/>
                  <a:ea typeface="微软雅黑" panose="020B0503020204020204" charset="-122"/>
                  <a:cs typeface="Impact" panose="020B0806030902050204" pitchFamily="34" charset="0"/>
                </a:rPr>
                <a:t>04</a:t>
              </a:r>
              <a:endParaRPr lang="en-US" altLang="zh-CN" sz="12800" b="1">
                <a:solidFill>
                  <a:srgbClr val="0070C0"/>
                </a:solidFill>
                <a:latin typeface="Impact" panose="020B0806030902050204" pitchFamily="34" charset="0"/>
                <a:ea typeface="微软雅黑" panose="020B0503020204020204" charset="-122"/>
                <a:cs typeface="Impact" panose="020B0806030902050204" pitchFamily="34" charset="0"/>
              </a:endParaRPr>
            </a:p>
          </p:txBody>
        </p:sp>
        <p:sp>
          <p:nvSpPr>
            <p:cNvPr id="18" name="文本框 17"/>
            <p:cNvSpPr txBox="1"/>
            <p:nvPr>
              <p:custDataLst>
                <p:tags r:id="rId2"/>
              </p:custDataLst>
            </p:nvPr>
          </p:nvSpPr>
          <p:spPr>
            <a:xfrm>
              <a:off x="2897" y="4818"/>
              <a:ext cx="2268" cy="398"/>
            </a:xfrm>
            <a:prstGeom prst="rect">
              <a:avLst/>
            </a:prstGeom>
            <a:solidFill>
              <a:schemeClr val="bg1"/>
            </a:solidFill>
          </p:spPr>
          <p:txBody>
            <a:bodyPr wrap="square" rtlCol="0">
              <a:spAutoFit/>
            </a:bodyPr>
            <a:p>
              <a:pPr algn="ctr"/>
              <a:r>
                <a:rPr lang="en-US" altLang="zh-CN" sz="1600" b="1">
                  <a:solidFill>
                    <a:srgbClr val="0070C0"/>
                  </a:solidFill>
                  <a:latin typeface="微软雅黑" panose="020B0503020204020204" charset="-122"/>
                  <a:ea typeface="微软雅黑" panose="020B0503020204020204" charset="-122"/>
                </a:rPr>
                <a:t>PART FOUR</a:t>
              </a:r>
              <a:endParaRPr lang="en-US" altLang="zh-CN" sz="1600" b="1">
                <a:solidFill>
                  <a:srgbClr val="0070C0"/>
                </a:solidFill>
                <a:latin typeface="微软雅黑" panose="020B0503020204020204" charset="-122"/>
                <a:ea typeface="微软雅黑" panose="020B0503020204020204" charset="-122"/>
              </a:endParaRPr>
            </a:p>
          </p:txBody>
        </p:sp>
      </p:grpSp>
      <p:cxnSp>
        <p:nvCxnSpPr>
          <p:cNvPr id="3" name="直接连接符 2"/>
          <p:cNvCxnSpPr/>
          <p:nvPr/>
        </p:nvCxnSpPr>
        <p:spPr>
          <a:xfrm>
            <a:off x="4359532" y="3749250"/>
            <a:ext cx="5117465" cy="177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stretch>
            <a:fillRect/>
          </a:stretch>
        </p:blipFill>
        <p:spPr>
          <a:xfrm>
            <a:off x="10965180" y="5536565"/>
            <a:ext cx="1226820" cy="1219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par>
                                <p:cTn id="10" presetID="29"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par>
                                <p:cTn id="15" presetID="2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3088640" cy="307340"/>
          </a:xfrm>
          <a:prstGeom prst="rect">
            <a:avLst/>
          </a:prstGeom>
          <a:noFill/>
        </p:spPr>
        <p:txBody>
          <a:bodyPr wrap="square" lIns="0" tIns="0" rIns="0" bIns="0" rtlCol="0">
            <a:spAutoFit/>
          </a:bodyPr>
          <a:lstStyle/>
          <a:p>
            <a:pPr lvl="0" algn="ctr">
              <a:buClrTx/>
              <a:buSzTx/>
              <a:buFontTx/>
            </a:pPr>
            <a:r>
              <a:rPr lang="zh-CN" altLang="en-US" sz="2000" b="1" kern="0" spc="100" dirty="0">
                <a:latin typeface="微软雅黑" panose="020B0503020204020204" charset="-122"/>
                <a:ea typeface="微软雅黑" panose="020B0503020204020204" charset="-122"/>
                <a:cs typeface="微软雅黑" panose="020B0503020204020204" charset="-122"/>
                <a:sym typeface="+mn-lt"/>
              </a:rPr>
              <a:t>常见风险提醒</a:t>
            </a:r>
            <a:endParaRPr lang="zh-CN" altLang="en-US" sz="2000" b="1" kern="0" spc="100" dirty="0">
              <a:solidFill>
                <a:srgbClr val="0A4383"/>
              </a:solidFill>
              <a:latin typeface="微软雅黑" panose="020B0503020204020204" charset="-122"/>
              <a:ea typeface="微软雅黑" panose="020B0503020204020204" charset="-122"/>
              <a:cs typeface="微软雅黑" panose="020B0503020204020204" charset="-122"/>
              <a:sym typeface="+mn-lt"/>
            </a:endParaRPr>
          </a:p>
        </p:txBody>
      </p:sp>
      <p:sp>
        <p:nvSpPr>
          <p:cNvPr id="25" name="Text 23"/>
          <p:cNvSpPr/>
          <p:nvPr/>
        </p:nvSpPr>
        <p:spPr>
          <a:xfrm>
            <a:off x="1003300" y="1089025"/>
            <a:ext cx="2772410" cy="254000"/>
          </a:xfrm>
          <a:prstGeom prst="rect">
            <a:avLst/>
          </a:prstGeom>
          <a:noFill/>
        </p:spPr>
        <p:txBody>
          <a:bodyPr wrap="square" lIns="0" tIns="0" rIns="0" bIns="0" rtlCol="0" anchor="ctr"/>
          <a:lstStyle/>
          <a:p>
            <a:pPr>
              <a:lnSpc>
                <a:spcPct val="110000"/>
              </a:lnSpc>
            </a:pPr>
            <a:r>
              <a:rPr lang="en-US" altLang="zh-CN" sz="2000" b="1" dirty="0">
                <a:solidFill>
                  <a:schemeClr val="tx1"/>
                </a:solidFill>
                <a:latin typeface="微软雅黑" panose="020B0503020204020204" charset="-122"/>
                <a:ea typeface="微软雅黑" panose="020B0503020204020204" charset="-122"/>
                <a:cs typeface="MiSans" pitchFamily="34" charset="-120"/>
              </a:rPr>
              <a:t>1.</a:t>
            </a:r>
            <a:r>
              <a:rPr lang="zh-CN" altLang="en-US" sz="2000" b="1" dirty="0">
                <a:solidFill>
                  <a:schemeClr val="tx1"/>
                </a:solidFill>
                <a:latin typeface="微软雅黑" panose="020B0503020204020204" charset="-122"/>
                <a:ea typeface="微软雅黑" panose="020B0503020204020204" charset="-122"/>
                <a:cs typeface="MiSans" pitchFamily="34" charset="-120"/>
              </a:rPr>
              <a:t>违规信息发布</a:t>
            </a:r>
            <a:endParaRPr lang="zh-CN" altLang="en-US" sz="2000" b="1" dirty="0">
              <a:solidFill>
                <a:schemeClr val="tx1"/>
              </a:solidFill>
              <a:latin typeface="微软雅黑" panose="020B0503020204020204" charset="-122"/>
              <a:ea typeface="微软雅黑" panose="020B0503020204020204" charset="-122"/>
              <a:cs typeface="MiSans" pitchFamily="34" charset="-120"/>
            </a:endParaRPr>
          </a:p>
        </p:txBody>
      </p:sp>
      <p:sp>
        <p:nvSpPr>
          <p:cNvPr id="3" name="文本框 2"/>
          <p:cNvSpPr txBox="1"/>
          <p:nvPr/>
        </p:nvSpPr>
        <p:spPr>
          <a:xfrm>
            <a:off x="810260" y="1536700"/>
            <a:ext cx="11044555" cy="3784600"/>
          </a:xfrm>
          <a:prstGeom prst="rect">
            <a:avLst/>
          </a:prstGeom>
        </p:spPr>
        <p:txBody>
          <a:bodyPr wrap="square">
            <a:spAutoFit/>
          </a:bodyPr>
          <a:p>
            <a:pPr marL="0" indent="0" fontAlgn="auto">
              <a:lnSpc>
                <a:spcPct val="150000"/>
              </a:lnSpc>
              <a:spcBef>
                <a:spcPct val="0"/>
              </a:spcBef>
              <a:spcAft>
                <a:spcPct val="0"/>
              </a:spcAft>
            </a:pPr>
            <a:r>
              <a:rPr lang="zh-CN" altLang="en-US" sz="2000" b="1">
                <a:solidFill>
                  <a:srgbClr val="000000"/>
                </a:solidFill>
              </a:rPr>
              <a:t>核心违规情形条款</a:t>
            </a:r>
            <a:endParaRPr lang="zh-CN" altLang="en-US" sz="2000" b="1">
              <a:solidFill>
                <a:srgbClr val="000000"/>
              </a:solidFill>
            </a:endParaRPr>
          </a:p>
          <a:p>
            <a:pPr marL="0" indent="0" fontAlgn="auto">
              <a:lnSpc>
                <a:spcPct val="150000"/>
              </a:lnSpc>
              <a:spcBef>
                <a:spcPct val="0"/>
              </a:spcBef>
              <a:spcAft>
                <a:spcPct val="0"/>
              </a:spcAft>
            </a:pPr>
            <a:r>
              <a:rPr lang="en-US" altLang="zh-CN" sz="2000">
                <a:solidFill>
                  <a:srgbClr val="000000"/>
                </a:solidFill>
                <a:sym typeface="+mn-ea"/>
              </a:rPr>
              <a:t>《</a:t>
            </a:r>
            <a:r>
              <a:rPr lang="zh-CN" altLang="en-US" sz="2000">
                <a:solidFill>
                  <a:srgbClr val="000000"/>
                </a:solidFill>
                <a:sym typeface="+mn-ea"/>
              </a:rPr>
              <a:t>涉税专业服务管理办法（试行）</a:t>
            </a:r>
            <a:r>
              <a:rPr lang="en-US" altLang="zh-CN" sz="2000">
                <a:solidFill>
                  <a:srgbClr val="000000"/>
                </a:solidFill>
                <a:sym typeface="+mn-ea"/>
              </a:rPr>
              <a:t>》</a:t>
            </a:r>
            <a:r>
              <a:rPr lang="zh-CN" altLang="en-US" sz="2000">
                <a:solidFill>
                  <a:srgbClr val="000000"/>
                </a:solidFill>
                <a:sym typeface="+mn-ea"/>
              </a:rPr>
              <a:t>（国家税务总局令第 </a:t>
            </a:r>
            <a:r>
              <a:rPr lang="en-US" altLang="zh-CN" sz="2000">
                <a:solidFill>
                  <a:srgbClr val="000000"/>
                </a:solidFill>
                <a:sym typeface="+mn-ea"/>
              </a:rPr>
              <a:t>58 </a:t>
            </a:r>
            <a:r>
              <a:rPr lang="zh-CN" altLang="en-US" sz="2000">
                <a:solidFill>
                  <a:srgbClr val="000000"/>
                </a:solidFill>
                <a:sym typeface="+mn-ea"/>
              </a:rPr>
              <a:t>号，</a:t>
            </a:r>
            <a:r>
              <a:rPr lang="en-US" altLang="zh-CN" sz="2000">
                <a:solidFill>
                  <a:srgbClr val="000000"/>
                </a:solidFill>
                <a:sym typeface="+mn-ea"/>
              </a:rPr>
              <a:t>2025 </a:t>
            </a:r>
            <a:r>
              <a:rPr lang="zh-CN" altLang="en-US" sz="2000">
                <a:solidFill>
                  <a:srgbClr val="000000"/>
                </a:solidFill>
                <a:sym typeface="+mn-ea"/>
              </a:rPr>
              <a:t>年 </a:t>
            </a:r>
            <a:r>
              <a:rPr lang="en-US" altLang="zh-CN" sz="2000">
                <a:solidFill>
                  <a:srgbClr val="000000"/>
                </a:solidFill>
                <a:sym typeface="+mn-ea"/>
              </a:rPr>
              <a:t>5 </a:t>
            </a:r>
            <a:r>
              <a:rPr lang="zh-CN" altLang="en-US" sz="2000">
                <a:solidFill>
                  <a:srgbClr val="000000"/>
                </a:solidFill>
                <a:sym typeface="+mn-ea"/>
              </a:rPr>
              <a:t>月 </a:t>
            </a:r>
            <a:r>
              <a:rPr lang="en-US" altLang="zh-CN" sz="2000">
                <a:solidFill>
                  <a:srgbClr val="000000"/>
                </a:solidFill>
                <a:sym typeface="+mn-ea"/>
              </a:rPr>
              <a:t>1 </a:t>
            </a:r>
            <a:r>
              <a:rPr lang="zh-CN" altLang="en-US" sz="2000">
                <a:solidFill>
                  <a:srgbClr val="000000"/>
                </a:solidFill>
                <a:sym typeface="+mn-ea"/>
              </a:rPr>
              <a:t>日起施行）</a:t>
            </a:r>
            <a:endParaRPr lang="zh-CN" altLang="en-US" sz="2000" b="1">
              <a:solidFill>
                <a:srgbClr val="000000"/>
              </a:solidFill>
            </a:endParaRPr>
          </a:p>
          <a:p>
            <a:pPr marL="0" lvl="1" indent="0" algn="l" fontAlgn="auto">
              <a:lnSpc>
                <a:spcPct val="150000"/>
              </a:lnSpc>
              <a:spcBef>
                <a:spcPct val="0"/>
              </a:spcBef>
              <a:spcAft>
                <a:spcPct val="0"/>
              </a:spcAft>
              <a:buFont typeface="Arial" panose="020B0604020202020204"/>
              <a:buNone/>
            </a:pPr>
            <a:r>
              <a:rPr lang="zh-CN" altLang="en-US" sz="2000" b="0">
                <a:solidFill>
                  <a:srgbClr val="000000"/>
                </a:solidFill>
              </a:rPr>
              <a:t>第二十五条：税务机关加强对涉税专业服务机构及涉税服务人员</a:t>
            </a:r>
            <a:r>
              <a:rPr lang="zh-CN" altLang="en-US" sz="2000" b="1">
                <a:solidFill>
                  <a:srgbClr val="000000"/>
                </a:solidFill>
              </a:rPr>
              <a:t>发布涉税违法违规信息问题的监测及处置</a:t>
            </a:r>
            <a:endParaRPr lang="zh-CN" altLang="en-US" sz="2000" b="1">
              <a:solidFill>
                <a:srgbClr val="000000"/>
              </a:solidFill>
            </a:endParaRPr>
          </a:p>
          <a:p>
            <a:pPr marL="0" lvl="1" indent="0" algn="l" fontAlgn="auto">
              <a:lnSpc>
                <a:spcPct val="150000"/>
              </a:lnSpc>
              <a:spcBef>
                <a:spcPct val="0"/>
              </a:spcBef>
              <a:spcAft>
                <a:spcPct val="0"/>
              </a:spcAft>
              <a:buFont typeface="Arial" panose="020B0604020202020204"/>
              <a:buNone/>
            </a:pPr>
            <a:r>
              <a:rPr lang="zh-CN" altLang="en-US" sz="2000">
                <a:solidFill>
                  <a:srgbClr val="000000"/>
                </a:solidFill>
                <a:sym typeface="+mn-ea"/>
              </a:rPr>
              <a:t>第三十二条第（三）项：采取</a:t>
            </a:r>
            <a:r>
              <a:rPr lang="zh-CN" altLang="en-US" sz="2000" b="1">
                <a:solidFill>
                  <a:srgbClr val="000000"/>
                </a:solidFill>
                <a:sym typeface="+mn-ea"/>
              </a:rPr>
              <a:t>虚假涉税宣传及广告</a:t>
            </a:r>
            <a:r>
              <a:rPr lang="zh-CN" altLang="en-US" sz="2000">
                <a:solidFill>
                  <a:srgbClr val="000000"/>
                </a:solidFill>
                <a:sym typeface="+mn-ea"/>
              </a:rPr>
              <a:t>等不正当手段承揽业务，损害国家税收利益、委托人或者他人利益</a:t>
            </a:r>
            <a:endParaRPr lang="zh-CN" altLang="en-US" sz="2000" b="0">
              <a:solidFill>
                <a:srgbClr val="000000"/>
              </a:solidFill>
            </a:endParaRPr>
          </a:p>
          <a:p>
            <a:pPr marL="0" lvl="1" indent="0" algn="l" fontAlgn="auto">
              <a:lnSpc>
                <a:spcPct val="150000"/>
              </a:lnSpc>
              <a:spcBef>
                <a:spcPct val="0"/>
              </a:spcBef>
              <a:spcAft>
                <a:spcPct val="0"/>
              </a:spcAft>
              <a:buFont typeface="Arial" panose="020B0604020202020204"/>
              <a:buNone/>
            </a:pPr>
            <a:r>
              <a:rPr lang="zh-CN" altLang="en-US" sz="2000">
                <a:solidFill>
                  <a:srgbClr val="000000"/>
                </a:solidFill>
                <a:sym typeface="+mn-ea"/>
              </a:rPr>
              <a:t>第三十二条第（四）项：</a:t>
            </a:r>
            <a:r>
              <a:rPr lang="zh-CN" altLang="en-US" sz="2000" b="1">
                <a:solidFill>
                  <a:srgbClr val="000000"/>
                </a:solidFill>
                <a:sym typeface="+mn-ea"/>
              </a:rPr>
              <a:t>公开歪曲解读税收政策，扰乱正常税收秩序</a:t>
            </a:r>
            <a:endParaRPr lang="zh-CN" altLang="en-US" sz="2000" b="1">
              <a:solidFill>
                <a:srgbClr val="000000"/>
              </a:solidFill>
            </a:endParaRPr>
          </a:p>
          <a:p>
            <a:pPr marL="0" lvl="1" indent="0" algn="l" fontAlgn="auto">
              <a:lnSpc>
                <a:spcPct val="150000"/>
              </a:lnSpc>
              <a:spcBef>
                <a:spcPct val="0"/>
              </a:spcBef>
              <a:spcAft>
                <a:spcPct val="0"/>
              </a:spcAft>
              <a:buFont typeface="Arial" panose="020B0604020202020204"/>
              <a:buNone/>
            </a:pPr>
            <a:endParaRPr lang="zh-CN" altLang="en-US" sz="2000" b="1">
              <a:solidFill>
                <a:srgbClr val="000000"/>
              </a:solidFill>
            </a:endParaRPr>
          </a:p>
        </p:txBody>
      </p:sp>
      <p:sp>
        <p:nvSpPr>
          <p:cNvPr id="4" name="文本框 3"/>
          <p:cNvSpPr txBox="1"/>
          <p:nvPr/>
        </p:nvSpPr>
        <p:spPr>
          <a:xfrm>
            <a:off x="810260" y="5090160"/>
            <a:ext cx="6617335" cy="922020"/>
          </a:xfrm>
          <a:prstGeom prst="rect">
            <a:avLst/>
          </a:prstGeom>
          <a:noFill/>
        </p:spPr>
        <p:txBody>
          <a:bodyPr wrap="square" rtlCol="0" anchor="t">
            <a:spAutoFit/>
          </a:bodyPr>
          <a:p>
            <a:r>
              <a:rPr lang="zh-CN" altLang="en-US"/>
              <a:t>虚假广告：含虚构资质、夸大效果、保证避税等</a:t>
            </a:r>
            <a:endParaRPr lang="zh-CN" altLang="en-US"/>
          </a:p>
          <a:p>
            <a:r>
              <a:rPr lang="zh-CN" altLang="en-US"/>
              <a:t>歪曲解读：错误解读税收政策、误导纳税人、扰乱税收秩序</a:t>
            </a:r>
            <a:endParaRPr lang="zh-CN" altLang="en-US"/>
          </a:p>
          <a:p>
            <a:r>
              <a:rPr lang="zh-CN" altLang="en-US"/>
              <a:t>线上推广和实体广告均在管理范畴当中</a:t>
            </a:r>
            <a:endParaRPr lang="zh-CN" altLang="en-US"/>
          </a:p>
        </p:txBody>
      </p:sp>
      <p:pic>
        <p:nvPicPr>
          <p:cNvPr id="5" name="图片 4"/>
          <p:cNvPicPr>
            <a:picLocks noChangeAspect="1"/>
          </p:cNvPicPr>
          <p:nvPr/>
        </p:nvPicPr>
        <p:blipFill>
          <a:blip r:embed="rId1"/>
          <a:stretch>
            <a:fillRect/>
          </a:stretch>
        </p:blipFill>
        <p:spPr>
          <a:xfrm>
            <a:off x="10965180" y="5514975"/>
            <a:ext cx="1226820" cy="1219200"/>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3088640" cy="307340"/>
          </a:xfrm>
          <a:prstGeom prst="rect">
            <a:avLst/>
          </a:prstGeom>
          <a:noFill/>
        </p:spPr>
        <p:txBody>
          <a:bodyPr wrap="square" lIns="0" tIns="0" rIns="0" bIns="0" rtlCol="0">
            <a:spAutoFit/>
          </a:bodyPr>
          <a:lstStyle/>
          <a:p>
            <a:pPr lvl="0" algn="ctr">
              <a:buClrTx/>
              <a:buSzTx/>
              <a:buFontTx/>
            </a:pPr>
            <a:r>
              <a:rPr lang="zh-CN" altLang="en-US" sz="2000" b="1" kern="0" spc="100" dirty="0">
                <a:latin typeface="微软雅黑" panose="020B0503020204020204" charset="-122"/>
                <a:ea typeface="微软雅黑" panose="020B0503020204020204" charset="-122"/>
                <a:cs typeface="微软雅黑" panose="020B0503020204020204" charset="-122"/>
                <a:sym typeface="+mn-lt"/>
              </a:rPr>
              <a:t>常见风险提醒</a:t>
            </a:r>
            <a:endParaRPr lang="zh-CN" altLang="en-US" sz="2000" b="1" kern="0" spc="100" dirty="0">
              <a:solidFill>
                <a:srgbClr val="0A4383"/>
              </a:solidFill>
              <a:latin typeface="微软雅黑" panose="020B0503020204020204" charset="-122"/>
              <a:ea typeface="微软雅黑" panose="020B0503020204020204" charset="-122"/>
              <a:cs typeface="微软雅黑" panose="020B0503020204020204" charset="-122"/>
              <a:sym typeface="+mn-lt"/>
            </a:endParaRPr>
          </a:p>
        </p:txBody>
      </p:sp>
      <p:sp>
        <p:nvSpPr>
          <p:cNvPr id="25" name="Text 23"/>
          <p:cNvSpPr/>
          <p:nvPr/>
        </p:nvSpPr>
        <p:spPr>
          <a:xfrm>
            <a:off x="1003300" y="1089025"/>
            <a:ext cx="2772410" cy="254000"/>
          </a:xfrm>
          <a:prstGeom prst="rect">
            <a:avLst/>
          </a:prstGeom>
          <a:noFill/>
        </p:spPr>
        <p:txBody>
          <a:bodyPr wrap="square" lIns="0" tIns="0" rIns="0" bIns="0" rtlCol="0" anchor="ctr"/>
          <a:lstStyle/>
          <a:p>
            <a:pPr>
              <a:lnSpc>
                <a:spcPct val="110000"/>
              </a:lnSpc>
            </a:pPr>
            <a:r>
              <a:rPr lang="en-US" altLang="zh-CN" sz="2000" b="1" dirty="0">
                <a:solidFill>
                  <a:schemeClr val="tx1"/>
                </a:solidFill>
                <a:latin typeface="微软雅黑" panose="020B0503020204020204" charset="-122"/>
                <a:ea typeface="微软雅黑" panose="020B0503020204020204" charset="-122"/>
                <a:cs typeface="MiSans" pitchFamily="34" charset="-120"/>
              </a:rPr>
              <a:t>1.</a:t>
            </a:r>
            <a:r>
              <a:rPr lang="zh-CN" altLang="en-US" sz="2000" b="1" dirty="0">
                <a:solidFill>
                  <a:schemeClr val="tx1"/>
                </a:solidFill>
                <a:latin typeface="微软雅黑" panose="020B0503020204020204" charset="-122"/>
                <a:ea typeface="微软雅黑" panose="020B0503020204020204" charset="-122"/>
                <a:cs typeface="MiSans" pitchFamily="34" charset="-120"/>
              </a:rPr>
              <a:t>违规信息发布</a:t>
            </a:r>
            <a:endParaRPr lang="zh-CN" altLang="en-US" sz="2000" b="1" dirty="0">
              <a:solidFill>
                <a:schemeClr val="tx1"/>
              </a:solidFill>
              <a:latin typeface="微软雅黑" panose="020B0503020204020204" charset="-122"/>
              <a:ea typeface="微软雅黑" panose="020B0503020204020204" charset="-122"/>
              <a:cs typeface="MiSans" pitchFamily="34" charset="-120"/>
            </a:endParaRPr>
          </a:p>
        </p:txBody>
      </p:sp>
      <p:sp>
        <p:nvSpPr>
          <p:cNvPr id="3" name="文本框 2"/>
          <p:cNvSpPr txBox="1"/>
          <p:nvPr/>
        </p:nvSpPr>
        <p:spPr>
          <a:xfrm>
            <a:off x="810260" y="1536700"/>
            <a:ext cx="11044555" cy="1938020"/>
          </a:xfrm>
          <a:prstGeom prst="rect">
            <a:avLst/>
          </a:prstGeom>
        </p:spPr>
        <p:txBody>
          <a:bodyPr wrap="square">
            <a:spAutoFit/>
          </a:bodyPr>
          <a:p>
            <a:pPr marL="0" indent="0" fontAlgn="auto">
              <a:lnSpc>
                <a:spcPct val="150000"/>
              </a:lnSpc>
              <a:spcBef>
                <a:spcPct val="0"/>
              </a:spcBef>
              <a:spcAft>
                <a:spcPct val="0"/>
              </a:spcAft>
            </a:pPr>
            <a:r>
              <a:rPr lang="zh-CN" altLang="en-US" sz="2000" b="1">
                <a:solidFill>
                  <a:srgbClr val="000000"/>
                </a:solidFill>
              </a:rPr>
              <a:t>处置措施</a:t>
            </a:r>
            <a:endParaRPr lang="zh-CN" altLang="en-US" sz="2000" b="1">
              <a:solidFill>
                <a:srgbClr val="000000"/>
              </a:solidFill>
            </a:endParaRPr>
          </a:p>
          <a:p>
            <a:pPr marL="0" indent="0" fontAlgn="auto">
              <a:lnSpc>
                <a:spcPct val="150000"/>
              </a:lnSpc>
              <a:spcBef>
                <a:spcPct val="0"/>
              </a:spcBef>
              <a:spcAft>
                <a:spcPct val="0"/>
              </a:spcAft>
            </a:pPr>
            <a:r>
              <a:rPr lang="zh-CN" altLang="en-US" sz="2000">
                <a:solidFill>
                  <a:srgbClr val="000000"/>
                </a:solidFill>
              </a:rPr>
              <a:t>视情形严重程度：列为重点监管对象；扣减信用积分、降低信用等级（</a:t>
            </a:r>
            <a:r>
              <a:rPr lang="en-US" altLang="zh-CN" sz="2000">
                <a:solidFill>
                  <a:srgbClr val="000000"/>
                </a:solidFill>
              </a:rPr>
              <a:t>TSC </a:t>
            </a:r>
            <a:r>
              <a:rPr lang="zh-CN" altLang="en-US" sz="2000">
                <a:solidFill>
                  <a:srgbClr val="000000"/>
                </a:solidFill>
              </a:rPr>
              <a:t>分级）；纳入负面信用记录</a:t>
            </a:r>
            <a:r>
              <a:rPr lang="en-US" altLang="zh-CN" sz="2000">
                <a:solidFill>
                  <a:srgbClr val="000000"/>
                </a:solidFill>
              </a:rPr>
              <a:t> / </a:t>
            </a:r>
            <a:r>
              <a:rPr lang="zh-CN" altLang="en-US" sz="2000">
                <a:solidFill>
                  <a:srgbClr val="000000"/>
                </a:solidFill>
              </a:rPr>
              <a:t>涉税服务失信主体并公告；风险提示委托人；所代理业务需共同到现场办理。</a:t>
            </a:r>
            <a:endParaRPr lang="zh-CN" altLang="en-US" sz="2000">
              <a:solidFill>
                <a:srgbClr val="000000"/>
              </a:solidFill>
            </a:endParaRPr>
          </a:p>
          <a:p>
            <a:pPr marL="0" lvl="1" indent="0" algn="l" fontAlgn="auto">
              <a:lnSpc>
                <a:spcPct val="150000"/>
              </a:lnSpc>
              <a:spcBef>
                <a:spcPct val="0"/>
              </a:spcBef>
              <a:spcAft>
                <a:spcPct val="0"/>
              </a:spcAft>
              <a:buFont typeface="Arial" panose="020B0604020202020204"/>
              <a:buNone/>
            </a:pPr>
            <a:endParaRPr lang="zh-CN" altLang="en-US" sz="2000">
              <a:solidFill>
                <a:srgbClr val="000000"/>
              </a:solidFill>
            </a:endParaRPr>
          </a:p>
        </p:txBody>
      </p:sp>
      <p:sp>
        <p:nvSpPr>
          <p:cNvPr id="2" name="文本框 1"/>
          <p:cNvSpPr txBox="1"/>
          <p:nvPr/>
        </p:nvSpPr>
        <p:spPr>
          <a:xfrm>
            <a:off x="810260" y="3197225"/>
            <a:ext cx="10714355" cy="2399665"/>
          </a:xfrm>
          <a:prstGeom prst="rect">
            <a:avLst/>
          </a:prstGeom>
        </p:spPr>
        <p:txBody>
          <a:bodyPr wrap="square">
            <a:spAutoFit/>
          </a:bodyPr>
          <a:p>
            <a:pPr indent="508000" algn="just" fontAlgn="auto">
              <a:lnSpc>
                <a:spcPct val="150000"/>
              </a:lnSpc>
              <a:extLst>
                <a:ext uri="{35155182-B16C-46BC-9424-99874614C6A1}">
                  <wpsdc:indentchars xmlns:wpsdc="http://www.wps.cn/officeDocument/2017/drawingmlCustomData" val="200" checksum="282533468"/>
                </a:ext>
              </a:extLst>
            </a:pPr>
            <a:r>
              <a:rPr lang="en-US" altLang="zh-CN" sz="2000">
                <a:solidFill>
                  <a:srgbClr val="000000"/>
                </a:solidFill>
                <a:sym typeface="+mn-ea"/>
              </a:rPr>
              <a:t>《</a:t>
            </a:r>
            <a:r>
              <a:rPr lang="zh-CN" altLang="en-US" sz="2000">
                <a:solidFill>
                  <a:srgbClr val="000000"/>
                </a:solidFill>
                <a:sym typeface="+mn-ea"/>
              </a:rPr>
              <a:t>涉税专业服务管理办法（试行）</a:t>
            </a:r>
            <a:r>
              <a:rPr lang="en-US" altLang="zh-CN" sz="2000">
                <a:solidFill>
                  <a:srgbClr val="000000"/>
                </a:solidFill>
                <a:sym typeface="+mn-ea"/>
              </a:rPr>
              <a:t>》</a:t>
            </a:r>
            <a:r>
              <a:rPr lang="zh-CN" altLang="en-US" sz="2000" b="1" i="0">
                <a:solidFill>
                  <a:srgbClr val="333333"/>
                </a:solidFill>
                <a:latin typeface="微软雅黑" panose="020B0503020204020204" charset="-122"/>
                <a:ea typeface="微软雅黑" panose="020B0503020204020204" charset="-122"/>
              </a:rPr>
              <a:t>第三十三条</a:t>
            </a:r>
            <a:r>
              <a:rPr lang="en-US" altLang="zh-CN" sz="2000" b="1" i="0">
                <a:solidFill>
                  <a:srgbClr val="333333"/>
                </a:solidFill>
                <a:latin typeface="微软雅黑" panose="020B0503020204020204" charset="-122"/>
                <a:ea typeface="微软雅黑" panose="020B0503020204020204" charset="-122"/>
              </a:rPr>
              <a:t>  </a:t>
            </a:r>
            <a:r>
              <a:rPr lang="zh-CN" altLang="en-US" sz="2000" b="0" i="0">
                <a:solidFill>
                  <a:srgbClr val="333333"/>
                </a:solidFill>
                <a:latin typeface="微软雅黑" panose="020B0503020204020204" charset="-122"/>
                <a:ea typeface="微软雅黑" panose="020B0503020204020204" charset="-122"/>
              </a:rPr>
              <a:t>存在第三十二条第二项至第九项情形，未按照相关法律法规被处罚的，对涉税专业服务机构处以二千元以下、对涉税服务人员处以一千元以下罚款；情节较重的，对涉税专业服务机构处以五千元以下、对涉税服务人员处以二千元以下罚款；情节严重的，对涉税专业服务机构处以一万元以下、对涉税服务人员处以五千元以下罚款。</a:t>
            </a:r>
            <a:endParaRPr lang="zh-CN" altLang="en-US" sz="2000" b="0" i="0">
              <a:solidFill>
                <a:srgbClr val="333333"/>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10965180" y="5516880"/>
            <a:ext cx="1226820" cy="121920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3088640" cy="307340"/>
          </a:xfrm>
          <a:prstGeom prst="rect">
            <a:avLst/>
          </a:prstGeom>
          <a:noFill/>
        </p:spPr>
        <p:txBody>
          <a:bodyPr wrap="square" lIns="0" tIns="0" rIns="0" bIns="0" rtlCol="0">
            <a:spAutoFit/>
          </a:bodyPr>
          <a:lstStyle/>
          <a:p>
            <a:pPr lvl="0" algn="ctr">
              <a:buClrTx/>
              <a:buSzTx/>
              <a:buFontTx/>
            </a:pPr>
            <a:r>
              <a:rPr lang="zh-CN" altLang="en-US" sz="2000" b="1" kern="0" spc="100" dirty="0">
                <a:latin typeface="微软雅黑" panose="020B0503020204020204" charset="-122"/>
                <a:ea typeface="微软雅黑" panose="020B0503020204020204" charset="-122"/>
                <a:cs typeface="微软雅黑" panose="020B0503020204020204" charset="-122"/>
                <a:sym typeface="+mn-lt"/>
              </a:rPr>
              <a:t>常见风险提醒</a:t>
            </a:r>
            <a:endParaRPr lang="zh-CN" altLang="en-US" sz="2000" b="1" kern="0" spc="100" dirty="0">
              <a:solidFill>
                <a:srgbClr val="0A4383"/>
              </a:solidFill>
              <a:latin typeface="微软雅黑" panose="020B0503020204020204" charset="-122"/>
              <a:ea typeface="微软雅黑" panose="020B0503020204020204" charset="-122"/>
              <a:cs typeface="微软雅黑" panose="020B0503020204020204" charset="-122"/>
              <a:sym typeface="+mn-lt"/>
            </a:endParaRPr>
          </a:p>
        </p:txBody>
      </p:sp>
      <p:sp>
        <p:nvSpPr>
          <p:cNvPr id="25" name="Text 23"/>
          <p:cNvSpPr/>
          <p:nvPr/>
        </p:nvSpPr>
        <p:spPr>
          <a:xfrm>
            <a:off x="1003300" y="1089025"/>
            <a:ext cx="2772410" cy="254000"/>
          </a:xfrm>
          <a:prstGeom prst="rect">
            <a:avLst/>
          </a:prstGeom>
          <a:noFill/>
        </p:spPr>
        <p:txBody>
          <a:bodyPr wrap="square" lIns="0" tIns="0" rIns="0" bIns="0" rtlCol="0" anchor="ctr"/>
          <a:lstStyle/>
          <a:p>
            <a:pPr>
              <a:lnSpc>
                <a:spcPct val="110000"/>
              </a:lnSpc>
            </a:pPr>
            <a:r>
              <a:rPr lang="en-US" sz="2000" b="1" dirty="0">
                <a:solidFill>
                  <a:schemeClr val="tx1"/>
                </a:solidFill>
                <a:latin typeface="微软雅黑" panose="020B0503020204020204" charset="-122"/>
                <a:ea typeface="微软雅黑" panose="020B0503020204020204" charset="-122"/>
                <a:cs typeface="MiSans" pitchFamily="34" charset="-120"/>
              </a:rPr>
              <a:t>2.</a:t>
            </a:r>
            <a:r>
              <a:rPr lang="zh-CN" altLang="en-US" sz="2000" b="1" dirty="0">
                <a:solidFill>
                  <a:schemeClr val="tx1"/>
                </a:solidFill>
                <a:latin typeface="微软雅黑" panose="020B0503020204020204" charset="-122"/>
                <a:ea typeface="微软雅黑" panose="020B0503020204020204" charset="-122"/>
                <a:cs typeface="MiSans" pitchFamily="34" charset="-120"/>
              </a:rPr>
              <a:t>合规开具发票</a:t>
            </a:r>
            <a:endParaRPr lang="zh-CN" altLang="en-US" sz="2000" b="1" dirty="0">
              <a:solidFill>
                <a:schemeClr val="tx1"/>
              </a:solidFill>
              <a:latin typeface="微软雅黑" panose="020B0503020204020204" charset="-122"/>
              <a:ea typeface="微软雅黑" panose="020B0503020204020204" charset="-122"/>
              <a:cs typeface="MiSans" pitchFamily="34" charset="-120"/>
            </a:endParaRPr>
          </a:p>
        </p:txBody>
      </p:sp>
      <p:sp>
        <p:nvSpPr>
          <p:cNvPr id="4" name="文本框 3"/>
          <p:cNvSpPr txBox="1"/>
          <p:nvPr/>
        </p:nvSpPr>
        <p:spPr>
          <a:xfrm>
            <a:off x="628650" y="1701165"/>
            <a:ext cx="10654030" cy="2861310"/>
          </a:xfrm>
          <a:prstGeom prst="rect">
            <a:avLst/>
          </a:prstGeom>
        </p:spPr>
        <p:txBody>
          <a:bodyPr wrap="square">
            <a:spAutoFit/>
          </a:bodyPr>
          <a:p>
            <a:pPr indent="457200" algn="just" defTabSz="266700" fontAlgn="auto">
              <a:lnSpc>
                <a:spcPct val="150000"/>
              </a:lnSpc>
              <a:spcBef>
                <a:spcPct val="0"/>
              </a:spcBef>
              <a:spcAft>
                <a:spcPct val="0"/>
              </a:spcAft>
            </a:pPr>
            <a:r>
              <a:rPr lang="zh-CN" altLang="en-US" sz="2000">
                <a:latin typeface="微软雅黑" panose="020B0503020204020204" charset="-122"/>
                <a:ea typeface="微软雅黑" panose="020B0503020204020204" charset="-122"/>
              </a:rPr>
              <a:t>根据</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中华人民共和国发票管理办法</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第二十一条规定，涉税专业服务机构开具发票时，应当按照规定的时限、顺序、栏目，全部联次一次性如实开具，开具纸质发票应当加盖发票专用章，任何单位和个人不得有下列虚开发票行为：</a:t>
            </a:r>
            <a:endParaRPr lang="zh-CN" altLang="en-US" sz="2000">
              <a:latin typeface="微软雅黑" panose="020B0503020204020204" charset="-122"/>
              <a:ea typeface="微软雅黑" panose="020B0503020204020204" charset="-122"/>
            </a:endParaRPr>
          </a:p>
          <a:p>
            <a:pPr indent="457200" algn="just" defTabSz="266700" fontAlgn="auto">
              <a:lnSpc>
                <a:spcPct val="150000"/>
              </a:lnSpc>
              <a:spcBef>
                <a:spcPct val="0"/>
              </a:spcBef>
              <a:spcAft>
                <a:spcPct val="0"/>
              </a:spcAft>
            </a:pPr>
            <a:r>
              <a:rPr lang="zh-CN" altLang="en-US" sz="2000">
                <a:latin typeface="微软雅黑" panose="020B0503020204020204" charset="-122"/>
                <a:ea typeface="微软雅黑" panose="020B0503020204020204" charset="-122"/>
              </a:rPr>
              <a:t>（一）为他人、为自己开具与实际经营业务情况不符的发票；</a:t>
            </a:r>
            <a:endParaRPr lang="zh-CN" altLang="en-US" sz="2000">
              <a:latin typeface="微软雅黑" panose="020B0503020204020204" charset="-122"/>
              <a:ea typeface="微软雅黑" panose="020B0503020204020204" charset="-122"/>
            </a:endParaRPr>
          </a:p>
          <a:p>
            <a:pPr indent="457200" algn="just" defTabSz="266700" fontAlgn="auto">
              <a:lnSpc>
                <a:spcPct val="150000"/>
              </a:lnSpc>
              <a:spcBef>
                <a:spcPct val="0"/>
              </a:spcBef>
              <a:spcAft>
                <a:spcPct val="0"/>
              </a:spcAft>
            </a:pPr>
            <a:r>
              <a:rPr lang="zh-CN" altLang="en-US" sz="2000">
                <a:latin typeface="微软雅黑" panose="020B0503020204020204" charset="-122"/>
                <a:ea typeface="微软雅黑" panose="020B0503020204020204" charset="-122"/>
              </a:rPr>
              <a:t>（二）让他人为自己开具与实际经营业务情况不符的发票；</a:t>
            </a:r>
            <a:endParaRPr lang="zh-CN" altLang="en-US" sz="2000">
              <a:latin typeface="微软雅黑" panose="020B0503020204020204" charset="-122"/>
              <a:ea typeface="微软雅黑" panose="020B0503020204020204" charset="-122"/>
            </a:endParaRPr>
          </a:p>
          <a:p>
            <a:pPr indent="457200" algn="just" defTabSz="266700" fontAlgn="auto">
              <a:lnSpc>
                <a:spcPct val="150000"/>
              </a:lnSpc>
              <a:spcBef>
                <a:spcPct val="0"/>
              </a:spcBef>
              <a:spcAft>
                <a:spcPct val="0"/>
              </a:spcAft>
            </a:pPr>
            <a:r>
              <a:rPr lang="zh-CN" altLang="en-US" sz="2000">
                <a:latin typeface="微软雅黑" panose="020B0503020204020204" charset="-122"/>
                <a:ea typeface="微软雅黑" panose="020B0503020204020204" charset="-122"/>
              </a:rPr>
              <a:t>（三）介绍他人开具与实际经营业务情况不符的发票。</a:t>
            </a:r>
            <a:endParaRPr lang="zh-CN" altLang="en-US" sz="2000">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a:stretch>
            <a:fillRect/>
          </a:stretch>
        </p:blipFill>
        <p:spPr>
          <a:xfrm>
            <a:off x="10965180" y="5455920"/>
            <a:ext cx="1226820" cy="121920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3088640" cy="307340"/>
          </a:xfrm>
          <a:prstGeom prst="rect">
            <a:avLst/>
          </a:prstGeom>
          <a:noFill/>
        </p:spPr>
        <p:txBody>
          <a:bodyPr wrap="square" lIns="0" tIns="0" rIns="0" bIns="0" rtlCol="0">
            <a:spAutoFit/>
          </a:bodyPr>
          <a:lstStyle/>
          <a:p>
            <a:pPr lvl="0" algn="ctr">
              <a:buClrTx/>
              <a:buSzTx/>
              <a:buFontTx/>
            </a:pPr>
            <a:r>
              <a:rPr lang="zh-CN" altLang="en-US" sz="2000" b="1" kern="0" spc="100" dirty="0">
                <a:latin typeface="微软雅黑" panose="020B0503020204020204" charset="-122"/>
                <a:ea typeface="微软雅黑" panose="020B0503020204020204" charset="-122"/>
                <a:cs typeface="微软雅黑" panose="020B0503020204020204" charset="-122"/>
                <a:sym typeface="+mn-lt"/>
              </a:rPr>
              <a:t>常见风险提醒</a:t>
            </a:r>
            <a:endParaRPr lang="zh-CN" altLang="en-US" sz="2000" b="1" kern="0" spc="100" dirty="0">
              <a:solidFill>
                <a:srgbClr val="0A4383"/>
              </a:solidFill>
              <a:latin typeface="微软雅黑" panose="020B0503020204020204" charset="-122"/>
              <a:ea typeface="微软雅黑" panose="020B0503020204020204" charset="-122"/>
              <a:cs typeface="微软雅黑" panose="020B0503020204020204" charset="-122"/>
              <a:sym typeface="+mn-lt"/>
            </a:endParaRPr>
          </a:p>
        </p:txBody>
      </p:sp>
      <p:sp>
        <p:nvSpPr>
          <p:cNvPr id="25" name="Text 23"/>
          <p:cNvSpPr/>
          <p:nvPr/>
        </p:nvSpPr>
        <p:spPr>
          <a:xfrm>
            <a:off x="1003300" y="972820"/>
            <a:ext cx="2772410" cy="254000"/>
          </a:xfrm>
          <a:prstGeom prst="rect">
            <a:avLst/>
          </a:prstGeom>
          <a:noFill/>
        </p:spPr>
        <p:txBody>
          <a:bodyPr wrap="square" lIns="0" tIns="0" rIns="0" bIns="0" rtlCol="0" anchor="ctr"/>
          <a:lstStyle/>
          <a:p>
            <a:pPr>
              <a:lnSpc>
                <a:spcPct val="110000"/>
              </a:lnSpc>
            </a:pPr>
            <a:r>
              <a:rPr lang="en-US" sz="2000" b="1" dirty="0">
                <a:solidFill>
                  <a:schemeClr val="tx1"/>
                </a:solidFill>
                <a:latin typeface="微软雅黑" panose="020B0503020204020204" charset="-122"/>
                <a:ea typeface="微软雅黑" panose="020B0503020204020204" charset="-122"/>
                <a:cs typeface="MiSans" pitchFamily="34" charset="-120"/>
              </a:rPr>
              <a:t>2.</a:t>
            </a:r>
            <a:r>
              <a:rPr lang="zh-CN" altLang="en-US" sz="2000" b="1" dirty="0">
                <a:solidFill>
                  <a:schemeClr val="tx1"/>
                </a:solidFill>
                <a:latin typeface="微软雅黑" panose="020B0503020204020204" charset="-122"/>
                <a:ea typeface="微软雅黑" panose="020B0503020204020204" charset="-122"/>
                <a:cs typeface="MiSans" pitchFamily="34" charset="-120"/>
              </a:rPr>
              <a:t>合规开具发票</a:t>
            </a:r>
            <a:endParaRPr lang="zh-CN" altLang="en-US" sz="2000" b="1" dirty="0">
              <a:solidFill>
                <a:schemeClr val="tx1"/>
              </a:solidFill>
              <a:latin typeface="微软雅黑" panose="020B0503020204020204" charset="-122"/>
              <a:ea typeface="微软雅黑" panose="020B0503020204020204" charset="-122"/>
              <a:cs typeface="MiSans" pitchFamily="34" charset="-120"/>
            </a:endParaRPr>
          </a:p>
        </p:txBody>
      </p:sp>
      <p:sp>
        <p:nvSpPr>
          <p:cNvPr id="2" name="文本框 1"/>
          <p:cNvSpPr txBox="1"/>
          <p:nvPr/>
        </p:nvSpPr>
        <p:spPr>
          <a:xfrm>
            <a:off x="217805" y="1347470"/>
            <a:ext cx="11685905" cy="5323205"/>
          </a:xfrm>
          <a:prstGeom prst="rect">
            <a:avLst/>
          </a:prstGeom>
        </p:spPr>
        <p:txBody>
          <a:bodyPr wrap="square">
            <a:spAutoFit/>
          </a:bodyPr>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根据</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涉税专业服务管理办法（试行）</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（国家税务总局令第</a:t>
            </a:r>
            <a:r>
              <a:rPr lang="en-US" altLang="zh-CN" sz="2000">
                <a:latin typeface="微软雅黑" panose="020B0503020204020204" charset="-122"/>
                <a:ea typeface="微软雅黑" panose="020B0503020204020204" charset="-122"/>
                <a:cs typeface="微软雅黑" panose="020B0503020204020204" charset="-122"/>
              </a:rPr>
              <a:t>58</a:t>
            </a:r>
            <a:r>
              <a:rPr lang="zh-CN" altLang="en-US" sz="2000">
                <a:latin typeface="微软雅黑" panose="020B0503020204020204" charset="-122"/>
                <a:ea typeface="微软雅黑" panose="020B0503020204020204" charset="-122"/>
                <a:cs typeface="微软雅黑" panose="020B0503020204020204" charset="-122"/>
              </a:rPr>
              <a:t>号），涉税专业服务的内容包括：</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（一）纳税申报代办</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对纳税人、扣缴义务人提供的资料进行归集和专业判断，代理纳税人、扣缴义务人进行纳税申报准备和签署纳税申报表、扣缴税款报告表以及相关文件。</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（二）一般税务咨询</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对纳税人、扣缴义务人的日常办税事项提供税务咨询服务。</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（三）专业税务顾问</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对纳税人、扣缴义务人的涉税事项提供长期的专业税务顾问服务。</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（四）税务合规计划</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对纳税人、扣缴义务人的经营和投资活动提供符合税收法律法规及相关规定的纳税计划、纳税方案。</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（五）涉税鉴证</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按照法律、法规以及依据法律、法规制定的相关规定要求，对涉税事项真实性和合法性出具鉴定和证明。</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（六）纳税情况审查</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接受行政机关、司法机关委托，依法对企业纳税情况进行审查，作出专业结论。</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（七）其他税务事项代办</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接受纳税人、扣缴义务人的委托，代理建账记账、发票领用、减免退税申请等税务事项。</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（八）其他税务代理</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3088640" cy="307340"/>
          </a:xfrm>
          <a:prstGeom prst="rect">
            <a:avLst/>
          </a:prstGeom>
          <a:noFill/>
        </p:spPr>
        <p:txBody>
          <a:bodyPr wrap="square" lIns="0" tIns="0" rIns="0" bIns="0" rtlCol="0">
            <a:spAutoFit/>
          </a:bodyPr>
          <a:lstStyle/>
          <a:p>
            <a:pPr lvl="0" algn="ctr">
              <a:buClrTx/>
              <a:buSzTx/>
              <a:buFontTx/>
            </a:pPr>
            <a:r>
              <a:rPr lang="zh-CN" altLang="en-US" sz="2000" b="1" kern="0" spc="100" dirty="0">
                <a:latin typeface="微软雅黑" panose="020B0503020204020204" charset="-122"/>
                <a:ea typeface="微软雅黑" panose="020B0503020204020204" charset="-122"/>
                <a:cs typeface="微软雅黑" panose="020B0503020204020204" charset="-122"/>
                <a:sym typeface="+mn-lt"/>
              </a:rPr>
              <a:t>常见风险提醒</a:t>
            </a:r>
            <a:endParaRPr lang="zh-CN" altLang="en-US" sz="2000" b="1" kern="0" spc="100" dirty="0">
              <a:solidFill>
                <a:srgbClr val="0A4383"/>
              </a:solidFill>
              <a:latin typeface="微软雅黑" panose="020B0503020204020204" charset="-122"/>
              <a:ea typeface="微软雅黑" panose="020B0503020204020204" charset="-122"/>
              <a:cs typeface="微软雅黑" panose="020B0503020204020204" charset="-122"/>
              <a:sym typeface="+mn-lt"/>
            </a:endParaRPr>
          </a:p>
        </p:txBody>
      </p:sp>
      <p:sp>
        <p:nvSpPr>
          <p:cNvPr id="25" name="Text 23"/>
          <p:cNvSpPr/>
          <p:nvPr/>
        </p:nvSpPr>
        <p:spPr>
          <a:xfrm>
            <a:off x="1003300" y="1089025"/>
            <a:ext cx="2772410" cy="254000"/>
          </a:xfrm>
          <a:prstGeom prst="rect">
            <a:avLst/>
          </a:prstGeom>
          <a:noFill/>
        </p:spPr>
        <p:txBody>
          <a:bodyPr wrap="square" lIns="0" tIns="0" rIns="0" bIns="0" rtlCol="0" anchor="ctr"/>
          <a:lstStyle/>
          <a:p>
            <a:pPr>
              <a:lnSpc>
                <a:spcPct val="110000"/>
              </a:lnSpc>
            </a:pPr>
            <a:r>
              <a:rPr lang="en-US" sz="2000" b="1" dirty="0">
                <a:solidFill>
                  <a:schemeClr val="tx1"/>
                </a:solidFill>
                <a:latin typeface="微软雅黑" panose="020B0503020204020204" charset="-122"/>
                <a:ea typeface="微软雅黑" panose="020B0503020204020204" charset="-122"/>
                <a:cs typeface="MiSans" pitchFamily="34" charset="-120"/>
              </a:rPr>
              <a:t>2.</a:t>
            </a:r>
            <a:r>
              <a:rPr lang="zh-CN" altLang="en-US" sz="2000" b="1" dirty="0">
                <a:solidFill>
                  <a:schemeClr val="tx1"/>
                </a:solidFill>
                <a:latin typeface="微软雅黑" panose="020B0503020204020204" charset="-122"/>
                <a:ea typeface="微软雅黑" panose="020B0503020204020204" charset="-122"/>
                <a:cs typeface="MiSans" pitchFamily="34" charset="-120"/>
              </a:rPr>
              <a:t>合规开具发票</a:t>
            </a:r>
            <a:endParaRPr lang="zh-CN" altLang="en-US" sz="2000" b="1" dirty="0">
              <a:solidFill>
                <a:schemeClr val="tx1"/>
              </a:solidFill>
              <a:latin typeface="微软雅黑" panose="020B0503020204020204" charset="-122"/>
              <a:ea typeface="微软雅黑" panose="020B0503020204020204" charset="-122"/>
              <a:cs typeface="MiSans" pitchFamily="34" charset="-120"/>
            </a:endParaRPr>
          </a:p>
        </p:txBody>
      </p:sp>
      <p:sp>
        <p:nvSpPr>
          <p:cNvPr id="2" name="文本框 1"/>
          <p:cNvSpPr txBox="1"/>
          <p:nvPr/>
        </p:nvSpPr>
        <p:spPr>
          <a:xfrm>
            <a:off x="7375525" y="2236470"/>
            <a:ext cx="4469130" cy="2745740"/>
          </a:xfrm>
          <a:prstGeom prst="rect">
            <a:avLst/>
          </a:prstGeom>
        </p:spPr>
        <p:txBody>
          <a:bodyPr>
            <a:noAutofit/>
          </a:bodyPr>
          <a:p>
            <a:pPr indent="0" algn="just" defTabSz="266700" fontAlgn="auto">
              <a:lnSpc>
                <a:spcPct val="15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国家税务总局令第</a:t>
            </a:r>
            <a:r>
              <a:rPr lang="en-US" altLang="zh-CN" sz="2000">
                <a:latin typeface="微软雅黑" panose="020B0503020204020204" charset="-122"/>
                <a:ea typeface="微软雅黑" panose="020B0503020204020204" charset="-122"/>
                <a:cs typeface="微软雅黑" panose="020B0503020204020204" charset="-122"/>
              </a:rPr>
              <a:t>58</a:t>
            </a:r>
            <a:r>
              <a:rPr lang="zh-CN" altLang="en-US" sz="2000">
                <a:latin typeface="微软雅黑" panose="020B0503020204020204" charset="-122"/>
                <a:ea typeface="微软雅黑" panose="020B0503020204020204" charset="-122"/>
                <a:cs typeface="微软雅黑" panose="020B0503020204020204" charset="-122"/>
              </a:rPr>
              <a:t>号：</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涉税专业服务管理办法（试行）</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第十七条</a:t>
            </a:r>
            <a:endParaRPr lang="zh-CN" altLang="en-US" sz="2000">
              <a:latin typeface="微软雅黑" panose="020B0503020204020204" charset="-122"/>
              <a:ea typeface="微软雅黑" panose="020B0503020204020204" charset="-122"/>
              <a:cs typeface="微软雅黑" panose="020B0503020204020204" charset="-122"/>
            </a:endParaRPr>
          </a:p>
          <a:p>
            <a:pPr indent="0" defTabSz="2667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a:p>
            <a:pPr indent="0" defTabSz="266700"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涉税专业服务机构及涉税服务人员为委托人提供涉税专业服务，应当如实准确按照涉税专业服务类别对应的商品和服务税收分类编码开具发票。</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1" descr="bc30884872c9a924f364409c6d22a850"/>
          <p:cNvPicPr>
            <a:picLocks noChangeAspect="1"/>
          </p:cNvPicPr>
          <p:nvPr/>
        </p:nvPicPr>
        <p:blipFill>
          <a:blip r:embed="rId1"/>
          <a:stretch>
            <a:fillRect/>
          </a:stretch>
        </p:blipFill>
        <p:spPr>
          <a:xfrm>
            <a:off x="1175385" y="1576705"/>
            <a:ext cx="5818505" cy="5161915"/>
          </a:xfrm>
          <a:prstGeom prst="rect">
            <a:avLst/>
          </a:prstGeom>
        </p:spPr>
      </p:pic>
      <p:pic>
        <p:nvPicPr>
          <p:cNvPr id="4" name="图片 3"/>
          <p:cNvPicPr>
            <a:picLocks noChangeAspect="1"/>
          </p:cNvPicPr>
          <p:nvPr/>
        </p:nvPicPr>
        <p:blipFill>
          <a:blip r:embed="rId2"/>
          <a:stretch>
            <a:fillRect/>
          </a:stretch>
        </p:blipFill>
        <p:spPr>
          <a:xfrm>
            <a:off x="10965180" y="5519420"/>
            <a:ext cx="1226820" cy="1219200"/>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3088640" cy="307340"/>
          </a:xfrm>
          <a:prstGeom prst="rect">
            <a:avLst/>
          </a:prstGeom>
          <a:noFill/>
        </p:spPr>
        <p:txBody>
          <a:bodyPr wrap="square" lIns="0" tIns="0" rIns="0" bIns="0" rtlCol="0">
            <a:spAutoFit/>
          </a:bodyPr>
          <a:lstStyle/>
          <a:p>
            <a:pPr lvl="0" algn="ctr">
              <a:buClrTx/>
              <a:buSzTx/>
              <a:buFontTx/>
            </a:pPr>
            <a:r>
              <a:rPr lang="zh-CN" altLang="en-US" sz="2000" b="1" kern="0" spc="100" dirty="0">
                <a:latin typeface="微软雅黑" panose="020B0503020204020204" charset="-122"/>
                <a:ea typeface="微软雅黑" panose="020B0503020204020204" charset="-122"/>
                <a:cs typeface="微软雅黑" panose="020B0503020204020204" charset="-122"/>
                <a:sym typeface="+mn-lt"/>
              </a:rPr>
              <a:t>常见风险提醒</a:t>
            </a:r>
            <a:endParaRPr lang="zh-CN" altLang="en-US" sz="2000" b="1" kern="0" spc="100" dirty="0">
              <a:solidFill>
                <a:srgbClr val="0A4383"/>
              </a:solidFill>
              <a:latin typeface="微软雅黑" panose="020B0503020204020204" charset="-122"/>
              <a:ea typeface="微软雅黑" panose="020B0503020204020204" charset="-122"/>
              <a:cs typeface="微软雅黑" panose="020B0503020204020204" charset="-122"/>
              <a:sym typeface="+mn-lt"/>
            </a:endParaRPr>
          </a:p>
        </p:txBody>
      </p:sp>
      <p:sp>
        <p:nvSpPr>
          <p:cNvPr id="25" name="Text 23"/>
          <p:cNvSpPr/>
          <p:nvPr/>
        </p:nvSpPr>
        <p:spPr>
          <a:xfrm>
            <a:off x="1003300" y="1089025"/>
            <a:ext cx="2772410" cy="254000"/>
          </a:xfrm>
          <a:prstGeom prst="rect">
            <a:avLst/>
          </a:prstGeom>
          <a:noFill/>
        </p:spPr>
        <p:txBody>
          <a:bodyPr wrap="square" lIns="0" tIns="0" rIns="0" bIns="0" rtlCol="0" anchor="ctr"/>
          <a:lstStyle/>
          <a:p>
            <a:pPr>
              <a:lnSpc>
                <a:spcPct val="110000"/>
              </a:lnSpc>
            </a:pPr>
            <a:r>
              <a:rPr lang="en-US" sz="2000" b="1" dirty="0">
                <a:solidFill>
                  <a:schemeClr val="tx1"/>
                </a:solidFill>
                <a:latin typeface="微软雅黑" panose="020B0503020204020204" charset="-122"/>
                <a:ea typeface="微软雅黑" panose="020B0503020204020204" charset="-122"/>
                <a:cs typeface="MiSans" pitchFamily="34" charset="-120"/>
              </a:rPr>
              <a:t>2.</a:t>
            </a:r>
            <a:r>
              <a:rPr lang="zh-CN" altLang="en-US" sz="2000" b="1" dirty="0">
                <a:solidFill>
                  <a:schemeClr val="tx1"/>
                </a:solidFill>
                <a:latin typeface="微软雅黑" panose="020B0503020204020204" charset="-122"/>
                <a:ea typeface="微软雅黑" panose="020B0503020204020204" charset="-122"/>
                <a:cs typeface="MiSans" pitchFamily="34" charset="-120"/>
              </a:rPr>
              <a:t>合规开具发票</a:t>
            </a:r>
            <a:endParaRPr lang="zh-CN" altLang="en-US" sz="2000" b="1" dirty="0">
              <a:solidFill>
                <a:schemeClr val="tx1"/>
              </a:solidFill>
              <a:latin typeface="微软雅黑" panose="020B0503020204020204" charset="-122"/>
              <a:ea typeface="微软雅黑" panose="020B0503020204020204" charset="-122"/>
              <a:cs typeface="MiSans" pitchFamily="34" charset="-120"/>
            </a:endParaRPr>
          </a:p>
        </p:txBody>
      </p:sp>
      <p:sp>
        <p:nvSpPr>
          <p:cNvPr id="2" name="文本框 1"/>
          <p:cNvSpPr txBox="1"/>
          <p:nvPr/>
        </p:nvSpPr>
        <p:spPr>
          <a:xfrm>
            <a:off x="7375525" y="2236470"/>
            <a:ext cx="4469130" cy="2745740"/>
          </a:xfrm>
          <a:prstGeom prst="rect">
            <a:avLst/>
          </a:prstGeom>
        </p:spPr>
        <p:txBody>
          <a:bodyPr>
            <a:noAutofit/>
          </a:bodyPr>
          <a:p>
            <a:pPr indent="0" algn="just" defTabSz="266700" fontAlgn="auto">
              <a:lnSpc>
                <a:spcPct val="15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国家税务总局令第</a:t>
            </a:r>
            <a:r>
              <a:rPr lang="en-US" altLang="zh-CN" sz="2000">
                <a:latin typeface="微软雅黑" panose="020B0503020204020204" charset="-122"/>
                <a:ea typeface="微软雅黑" panose="020B0503020204020204" charset="-122"/>
                <a:cs typeface="微软雅黑" panose="020B0503020204020204" charset="-122"/>
              </a:rPr>
              <a:t>58</a:t>
            </a:r>
            <a:r>
              <a:rPr lang="zh-CN" altLang="en-US" sz="2000">
                <a:latin typeface="微软雅黑" panose="020B0503020204020204" charset="-122"/>
                <a:ea typeface="微软雅黑" panose="020B0503020204020204" charset="-122"/>
                <a:cs typeface="微软雅黑" panose="020B0503020204020204" charset="-122"/>
              </a:rPr>
              <a:t>号：</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涉税专业服务管理办法（试行）</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第十七条</a:t>
            </a:r>
            <a:endParaRPr lang="zh-CN" altLang="en-US" sz="2000">
              <a:latin typeface="微软雅黑" panose="020B0503020204020204" charset="-122"/>
              <a:ea typeface="微软雅黑" panose="020B0503020204020204" charset="-122"/>
              <a:cs typeface="微软雅黑" panose="020B0503020204020204" charset="-122"/>
            </a:endParaRPr>
          </a:p>
          <a:p>
            <a:pPr indent="0" defTabSz="2667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a:p>
            <a:pPr indent="0" defTabSz="266700"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涉税专业服务机构及涉税服务人员为委托人提供涉税专业服务，应当如实准确按照涉税专业服务类别对应的商品和服务税收分类编码开具发票。</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stretch>
            <a:fillRect/>
          </a:stretch>
        </p:blipFill>
        <p:spPr>
          <a:xfrm>
            <a:off x="684530" y="1978660"/>
            <a:ext cx="6400800" cy="2900680"/>
          </a:xfrm>
          <a:prstGeom prst="rect">
            <a:avLst/>
          </a:prstGeom>
        </p:spPr>
      </p:pic>
      <p:pic>
        <p:nvPicPr>
          <p:cNvPr id="4" name="图片 3"/>
          <p:cNvPicPr>
            <a:picLocks noChangeAspect="1"/>
          </p:cNvPicPr>
          <p:nvPr/>
        </p:nvPicPr>
        <p:blipFill>
          <a:blip r:embed="rId2"/>
          <a:stretch>
            <a:fillRect/>
          </a:stretch>
        </p:blipFill>
        <p:spPr>
          <a:xfrm>
            <a:off x="10965180" y="5556885"/>
            <a:ext cx="1226820" cy="1219200"/>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714500"/>
            <a:ext cx="12192000" cy="25781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43" name="Rectangle 3"/>
          <p:cNvSpPr txBox="1"/>
          <p:nvPr/>
        </p:nvSpPr>
        <p:spPr>
          <a:xfrm>
            <a:off x="2611967" y="2492675"/>
            <a:ext cx="7562851" cy="670984"/>
          </a:xfrm>
          <a:prstGeom prst="rect">
            <a:avLst/>
          </a:prstGeom>
          <a:noFill/>
          <a:ln w="9525">
            <a:noFill/>
          </a:ln>
        </p:spPr>
        <p:txBody>
          <a:bodyPr anchor="ctr" anchorCtr="0"/>
          <a:lstStyle/>
          <a:p>
            <a:pPr algn="r" eaLnBrk="1" hangingPunct="1"/>
            <a:r>
              <a:rPr lang="zh-CN" altLang="en-US" sz="6400" b="1" dirty="0">
                <a:solidFill>
                  <a:schemeClr val="bg1"/>
                </a:solidFill>
                <a:latin typeface="微软雅黑" panose="020B0503020204020204" charset="-122"/>
                <a:ea typeface="微软雅黑" panose="020B0503020204020204" charset="-122"/>
              </a:rPr>
              <a:t>谢谢您的聆听与观看</a:t>
            </a:r>
            <a:endParaRPr lang="zh-CN" altLang="en-US" sz="6400" b="1" dirty="0">
              <a:solidFill>
                <a:schemeClr val="bg1"/>
              </a:solidFill>
              <a:latin typeface="微软雅黑" panose="020B0503020204020204" charset="-122"/>
              <a:ea typeface="微软雅黑" panose="020B0503020204020204" charset="-122"/>
            </a:endParaRPr>
          </a:p>
        </p:txBody>
      </p:sp>
      <p:cxnSp>
        <p:nvCxnSpPr>
          <p:cNvPr id="46" name="直接连接符 5"/>
          <p:cNvCxnSpPr/>
          <p:nvPr/>
        </p:nvCxnSpPr>
        <p:spPr>
          <a:xfrm flipH="1">
            <a:off x="2730500" y="3332992"/>
            <a:ext cx="7323667" cy="0"/>
          </a:xfrm>
          <a:prstGeom prst="line">
            <a:avLst/>
          </a:prstGeom>
          <a:ln w="12700" cap="flat" cmpd="sng">
            <a:solidFill>
              <a:schemeClr val="bg1"/>
            </a:solidFill>
            <a:prstDash val="solid"/>
            <a:headEnd type="none" w="med" len="med"/>
            <a:tailEnd type="none" w="med" len="med"/>
          </a:ln>
        </p:spPr>
      </p:cxnSp>
      <p:pic>
        <p:nvPicPr>
          <p:cNvPr id="2" name="图片 1"/>
          <p:cNvPicPr>
            <a:picLocks noChangeAspect="1"/>
          </p:cNvPicPr>
          <p:nvPr/>
        </p:nvPicPr>
        <p:blipFill>
          <a:blip r:embed="rId1"/>
          <a:stretch>
            <a:fillRect/>
          </a:stretch>
        </p:blipFill>
        <p:spPr>
          <a:xfrm>
            <a:off x="9984740" y="4653915"/>
            <a:ext cx="2028190" cy="2015490"/>
          </a:xfrm>
          <a:prstGeom prst="rect">
            <a:avLst/>
          </a:prstGeom>
        </p:spPr>
      </p:pic>
    </p:spTree>
  </p:cSld>
  <p:clrMapOvr>
    <a:masterClrMapping/>
  </p:clrMapOvr>
  <p:transition spd="med" advClick="0" advTm="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069975" y="304800"/>
            <a:ext cx="4952365" cy="307340"/>
          </a:xfrm>
          <a:prstGeom prst="rect">
            <a:avLst/>
          </a:prstGeom>
          <a:noFill/>
        </p:spPr>
        <p:txBody>
          <a:bodyPr wrap="square" lIns="0" tIns="0" rIns="0" bIns="0" rtlCol="0">
            <a:spAutoFit/>
          </a:bodyPr>
          <a:lstStyle/>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课程背景</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4" name="组合 3"/>
          <p:cNvGrpSpPr/>
          <p:nvPr/>
        </p:nvGrpSpPr>
        <p:grpSpPr>
          <a:xfrm>
            <a:off x="1224280" y="601345"/>
            <a:ext cx="9206865" cy="5306060"/>
            <a:chOff x="2514" y="446"/>
            <a:chExt cx="14499" cy="8356"/>
          </a:xfrm>
        </p:grpSpPr>
        <p:sp>
          <p:nvSpPr>
            <p:cNvPr id="63" name="任意多边形 62"/>
            <p:cNvSpPr/>
            <p:nvPr/>
          </p:nvSpPr>
          <p:spPr>
            <a:xfrm rot="8760000">
              <a:off x="16600" y="446"/>
              <a:ext cx="413" cy="404"/>
            </a:xfrm>
            <a:custGeom>
              <a:avLst/>
              <a:gdLst>
                <a:gd name="connisteX0" fmla="*/ 314325 w 892646"/>
                <a:gd name="connsiteY0" fmla="*/ 492085 h 825009"/>
                <a:gd name="connisteX1" fmla="*/ 399415 w 892646"/>
                <a:gd name="connsiteY1" fmla="*/ 520660 h 825009"/>
                <a:gd name="connisteX2" fmla="*/ 485140 w 892646"/>
                <a:gd name="connsiteY2" fmla="*/ 434935 h 825009"/>
                <a:gd name="connisteX3" fmla="*/ 408940 w 892646"/>
                <a:gd name="connsiteY3" fmla="*/ 340320 h 825009"/>
                <a:gd name="connisteX4" fmla="*/ 257175 w 892646"/>
                <a:gd name="connsiteY4" fmla="*/ 397470 h 825009"/>
                <a:gd name="connisteX5" fmla="*/ 276225 w 892646"/>
                <a:gd name="connsiteY5" fmla="*/ 568285 h 825009"/>
                <a:gd name="connisteX6" fmla="*/ 370840 w 892646"/>
                <a:gd name="connsiteY6" fmla="*/ 625435 h 825009"/>
                <a:gd name="connisteX7" fmla="*/ 485140 w 892646"/>
                <a:gd name="connsiteY7" fmla="*/ 568285 h 825009"/>
                <a:gd name="connisteX8" fmla="*/ 589915 w 892646"/>
                <a:gd name="connsiteY8" fmla="*/ 434935 h 825009"/>
                <a:gd name="connisteX9" fmla="*/ 542290 w 892646"/>
                <a:gd name="connsiteY9" fmla="*/ 273645 h 825009"/>
                <a:gd name="connisteX10" fmla="*/ 323850 w 892646"/>
                <a:gd name="connsiteY10" fmla="*/ 254595 h 825009"/>
                <a:gd name="connisteX11" fmla="*/ 152400 w 892646"/>
                <a:gd name="connsiteY11" fmla="*/ 359370 h 825009"/>
                <a:gd name="connisteX12" fmla="*/ 171450 w 892646"/>
                <a:gd name="connsiteY12" fmla="*/ 615910 h 825009"/>
                <a:gd name="connisteX13" fmla="*/ 285750 w 892646"/>
                <a:gd name="connsiteY13" fmla="*/ 692110 h 825009"/>
                <a:gd name="connisteX14" fmla="*/ 532765 w 892646"/>
                <a:gd name="connsiteY14" fmla="*/ 682585 h 825009"/>
                <a:gd name="connisteX15" fmla="*/ 666115 w 892646"/>
                <a:gd name="connsiteY15" fmla="*/ 530185 h 825009"/>
                <a:gd name="connisteX16" fmla="*/ 732155 w 892646"/>
                <a:gd name="connsiteY16" fmla="*/ 330795 h 825009"/>
                <a:gd name="connisteX17" fmla="*/ 561340 w 892646"/>
                <a:gd name="connsiteY17" fmla="*/ 178395 h 825009"/>
                <a:gd name="connisteX18" fmla="*/ 276225 w 892646"/>
                <a:gd name="connsiteY18" fmla="*/ 149820 h 825009"/>
                <a:gd name="connisteX19" fmla="*/ 38100 w 892646"/>
                <a:gd name="connsiteY19" fmla="*/ 264120 h 825009"/>
                <a:gd name="connisteX20" fmla="*/ 38100 w 892646"/>
                <a:gd name="connsiteY20" fmla="*/ 577810 h 825009"/>
                <a:gd name="connisteX21" fmla="*/ 104775 w 892646"/>
                <a:gd name="connsiteY21" fmla="*/ 749260 h 825009"/>
                <a:gd name="connisteX22" fmla="*/ 295275 w 892646"/>
                <a:gd name="connsiteY22" fmla="*/ 815300 h 825009"/>
                <a:gd name="connisteX23" fmla="*/ 589915 w 892646"/>
                <a:gd name="connsiteY23" fmla="*/ 787360 h 825009"/>
                <a:gd name="connisteX24" fmla="*/ 875030 w 892646"/>
                <a:gd name="connsiteY24" fmla="*/ 539710 h 825009"/>
                <a:gd name="connisteX25" fmla="*/ 808355 w 892646"/>
                <a:gd name="connsiteY25" fmla="*/ 149820 h 825009"/>
                <a:gd name="connisteX26" fmla="*/ 542290 w 892646"/>
                <a:gd name="connsiteY26" fmla="*/ 6945 h 825009"/>
                <a:gd name="connisteX27" fmla="*/ 114300 w 892646"/>
                <a:gd name="connsiteY27" fmla="*/ 45045 h 825009"/>
                <a:gd name="connisteX28" fmla="*/ 0 w 892646"/>
                <a:gd name="connsiteY28" fmla="*/ 149820 h 82500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Lst>
              <a:rect l="l" t="t" r="r" b="b"/>
              <a:pathLst>
                <a:path w="892646" h="825010">
                  <a:moveTo>
                    <a:pt x="314325" y="492085"/>
                  </a:moveTo>
                  <a:cubicBezTo>
                    <a:pt x="329565" y="499705"/>
                    <a:pt x="365125" y="532090"/>
                    <a:pt x="399415" y="520660"/>
                  </a:cubicBezTo>
                  <a:cubicBezTo>
                    <a:pt x="433705" y="509230"/>
                    <a:pt x="483235" y="471130"/>
                    <a:pt x="485140" y="434935"/>
                  </a:cubicBezTo>
                  <a:cubicBezTo>
                    <a:pt x="487045" y="398740"/>
                    <a:pt x="454660" y="347940"/>
                    <a:pt x="408940" y="340320"/>
                  </a:cubicBezTo>
                  <a:cubicBezTo>
                    <a:pt x="363220" y="332700"/>
                    <a:pt x="283845" y="351750"/>
                    <a:pt x="257175" y="397470"/>
                  </a:cubicBezTo>
                  <a:cubicBezTo>
                    <a:pt x="230505" y="443190"/>
                    <a:pt x="253365" y="522565"/>
                    <a:pt x="276225" y="568285"/>
                  </a:cubicBezTo>
                  <a:cubicBezTo>
                    <a:pt x="299085" y="614005"/>
                    <a:pt x="328930" y="625435"/>
                    <a:pt x="370840" y="625435"/>
                  </a:cubicBezTo>
                  <a:cubicBezTo>
                    <a:pt x="412750" y="625435"/>
                    <a:pt x="441325" y="606385"/>
                    <a:pt x="485140" y="568285"/>
                  </a:cubicBezTo>
                  <a:cubicBezTo>
                    <a:pt x="528955" y="530185"/>
                    <a:pt x="578485" y="493990"/>
                    <a:pt x="589915" y="434935"/>
                  </a:cubicBezTo>
                  <a:cubicBezTo>
                    <a:pt x="601345" y="375880"/>
                    <a:pt x="595630" y="309840"/>
                    <a:pt x="542290" y="273645"/>
                  </a:cubicBezTo>
                  <a:cubicBezTo>
                    <a:pt x="488950" y="237450"/>
                    <a:pt x="401955" y="237450"/>
                    <a:pt x="323850" y="254595"/>
                  </a:cubicBezTo>
                  <a:cubicBezTo>
                    <a:pt x="245745" y="271740"/>
                    <a:pt x="182880" y="286980"/>
                    <a:pt x="152400" y="359370"/>
                  </a:cubicBezTo>
                  <a:cubicBezTo>
                    <a:pt x="121920" y="431760"/>
                    <a:pt x="144780" y="549235"/>
                    <a:pt x="171450" y="615910"/>
                  </a:cubicBezTo>
                  <a:cubicBezTo>
                    <a:pt x="198120" y="682585"/>
                    <a:pt x="213360" y="678775"/>
                    <a:pt x="285750" y="692110"/>
                  </a:cubicBezTo>
                  <a:cubicBezTo>
                    <a:pt x="358140" y="705445"/>
                    <a:pt x="456565" y="714970"/>
                    <a:pt x="532765" y="682585"/>
                  </a:cubicBezTo>
                  <a:cubicBezTo>
                    <a:pt x="608965" y="650200"/>
                    <a:pt x="626110" y="600670"/>
                    <a:pt x="666115" y="530185"/>
                  </a:cubicBezTo>
                  <a:cubicBezTo>
                    <a:pt x="706120" y="459700"/>
                    <a:pt x="753110" y="401280"/>
                    <a:pt x="732155" y="330795"/>
                  </a:cubicBezTo>
                  <a:cubicBezTo>
                    <a:pt x="711200" y="260310"/>
                    <a:pt x="652780" y="214590"/>
                    <a:pt x="561340" y="178395"/>
                  </a:cubicBezTo>
                  <a:cubicBezTo>
                    <a:pt x="469900" y="142200"/>
                    <a:pt x="381000" y="132675"/>
                    <a:pt x="276225" y="149820"/>
                  </a:cubicBezTo>
                  <a:cubicBezTo>
                    <a:pt x="171450" y="166965"/>
                    <a:pt x="85725" y="178395"/>
                    <a:pt x="38100" y="264120"/>
                  </a:cubicBezTo>
                  <a:cubicBezTo>
                    <a:pt x="-9525" y="349845"/>
                    <a:pt x="24765" y="480655"/>
                    <a:pt x="38100" y="577810"/>
                  </a:cubicBezTo>
                  <a:cubicBezTo>
                    <a:pt x="51435" y="674965"/>
                    <a:pt x="53340" y="701635"/>
                    <a:pt x="104775" y="749260"/>
                  </a:cubicBezTo>
                  <a:cubicBezTo>
                    <a:pt x="156210" y="796885"/>
                    <a:pt x="198120" y="807680"/>
                    <a:pt x="295275" y="815300"/>
                  </a:cubicBezTo>
                  <a:cubicBezTo>
                    <a:pt x="392430" y="822920"/>
                    <a:pt x="473710" y="842605"/>
                    <a:pt x="589915" y="787360"/>
                  </a:cubicBezTo>
                  <a:cubicBezTo>
                    <a:pt x="706120" y="732115"/>
                    <a:pt x="831215" y="667345"/>
                    <a:pt x="875030" y="539710"/>
                  </a:cubicBezTo>
                  <a:cubicBezTo>
                    <a:pt x="918845" y="412075"/>
                    <a:pt x="875030" y="256500"/>
                    <a:pt x="808355" y="149820"/>
                  </a:cubicBezTo>
                  <a:cubicBezTo>
                    <a:pt x="741680" y="43140"/>
                    <a:pt x="681355" y="27900"/>
                    <a:pt x="542290" y="6945"/>
                  </a:cubicBezTo>
                  <a:cubicBezTo>
                    <a:pt x="403225" y="-14010"/>
                    <a:pt x="222885" y="16470"/>
                    <a:pt x="114300" y="45045"/>
                  </a:cubicBezTo>
                  <a:cubicBezTo>
                    <a:pt x="5715" y="73620"/>
                    <a:pt x="14605" y="129500"/>
                    <a:pt x="0" y="149820"/>
                  </a:cubicBezTo>
                </a:path>
              </a:pathLst>
            </a:custGeom>
            <a:noFill/>
            <a:ln>
              <a:solidFill>
                <a:srgbClr val="FFFFFF">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nvGrpSpPr>
            <p:cNvPr id="10" name="组合 9"/>
            <p:cNvGrpSpPr/>
            <p:nvPr/>
          </p:nvGrpSpPr>
          <p:grpSpPr>
            <a:xfrm>
              <a:off x="2538" y="2987"/>
              <a:ext cx="6826" cy="5815"/>
              <a:chOff x="6459260" y="1628712"/>
              <a:chExt cx="5022149" cy="4695583"/>
            </a:xfrm>
          </p:grpSpPr>
          <p:sp>
            <p:nvSpPr>
              <p:cNvPr id="8" name="矩形 83"/>
              <p:cNvSpPr>
                <a:spLocks noChangeArrowheads="1"/>
              </p:cNvSpPr>
              <p:nvPr/>
            </p:nvSpPr>
            <p:spPr bwMode="auto">
              <a:xfrm>
                <a:off x="6520226" y="1720171"/>
                <a:ext cx="4863138" cy="4536836"/>
              </a:xfrm>
              <a:prstGeom prst="rect">
                <a:avLst/>
              </a:prstGeom>
              <a:noFill/>
              <a:ln w="9525" cmpd="sng">
                <a:solidFill>
                  <a:srgbClr val="35729C">
                    <a:alpha val="32000"/>
                  </a:srgbClr>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cs typeface="微软雅黑" panose="020B0503020204020204" charset="-122"/>
                </a:endParaRPr>
              </a:p>
            </p:txBody>
          </p:sp>
          <p:sp>
            <p:nvSpPr>
              <p:cNvPr id="9" name="Freeform 12"/>
              <p:cNvSpPr/>
              <p:nvPr/>
            </p:nvSpPr>
            <p:spPr bwMode="auto">
              <a:xfrm>
                <a:off x="6459260" y="162871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5729C"/>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cs typeface="微软雅黑" panose="020B0503020204020204" charset="-122"/>
                </a:endParaRPr>
              </a:p>
            </p:txBody>
          </p:sp>
          <p:sp>
            <p:nvSpPr>
              <p:cNvPr id="12" name="Freeform 12"/>
              <p:cNvSpPr/>
              <p:nvPr/>
            </p:nvSpPr>
            <p:spPr bwMode="auto">
              <a:xfrm flipH="1" flipV="1">
                <a:off x="10952771" y="579407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cs typeface="微软雅黑" panose="020B0503020204020204" charset="-122"/>
                </a:endParaRPr>
              </a:p>
            </p:txBody>
          </p:sp>
        </p:grpSp>
        <p:grpSp>
          <p:nvGrpSpPr>
            <p:cNvPr id="17" name="组合 16"/>
            <p:cNvGrpSpPr/>
            <p:nvPr/>
          </p:nvGrpSpPr>
          <p:grpSpPr>
            <a:xfrm>
              <a:off x="3026" y="3644"/>
              <a:ext cx="5800" cy="4024"/>
              <a:chOff x="6942475" y="2009897"/>
              <a:chExt cx="5050768" cy="1232070"/>
            </a:xfrm>
          </p:grpSpPr>
          <p:sp>
            <p:nvSpPr>
              <p:cNvPr id="18" name="TextBox 19"/>
              <p:cNvSpPr txBox="1"/>
              <p:nvPr/>
            </p:nvSpPr>
            <p:spPr>
              <a:xfrm>
                <a:off x="7606912" y="2009897"/>
                <a:ext cx="3721894" cy="459541"/>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solidFill>
                      <a:srgbClr val="35729C"/>
                    </a:solidFill>
                    <a:latin typeface="微软雅黑" panose="020B0503020204020204" charset="-122"/>
                    <a:ea typeface="微软雅黑" panose="020B0503020204020204" charset="-122"/>
                    <a:cs typeface="微软雅黑" panose="020B0503020204020204" charset="-122"/>
                  </a:rPr>
                  <a:t>国家税务总局令第</a:t>
                </a:r>
                <a:r>
                  <a:rPr lang="en-US" altLang="zh-CN" sz="2800" b="1" dirty="0">
                    <a:solidFill>
                      <a:srgbClr val="35729C"/>
                    </a:solidFill>
                    <a:latin typeface="微软雅黑" panose="020B0503020204020204" charset="-122"/>
                    <a:ea typeface="微软雅黑" panose="020B0503020204020204" charset="-122"/>
                    <a:cs typeface="微软雅黑" panose="020B0503020204020204" charset="-122"/>
                  </a:rPr>
                  <a:t>58</a:t>
                </a:r>
                <a:r>
                  <a:rPr lang="zh-CN" altLang="en-US" sz="2800" b="1" dirty="0">
                    <a:solidFill>
                      <a:srgbClr val="35729C"/>
                    </a:solidFill>
                    <a:latin typeface="微软雅黑" panose="020B0503020204020204" charset="-122"/>
                    <a:ea typeface="微软雅黑" panose="020B0503020204020204" charset="-122"/>
                    <a:cs typeface="微软雅黑" panose="020B0503020204020204" charset="-122"/>
                  </a:rPr>
                  <a:t>号</a:t>
                </a:r>
                <a:endParaRPr lang="zh-CN" altLang="en-US" sz="2800" b="1" dirty="0">
                  <a:solidFill>
                    <a:srgbClr val="35729C"/>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6942475" y="2504435"/>
                <a:ext cx="5050768" cy="737532"/>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2400" dirty="0">
                    <a:solidFill>
                      <a:schemeClr val="tx1">
                        <a:lumMod val="75000"/>
                        <a:lumOff val="25000"/>
                      </a:schemeClr>
                    </a:solidFill>
                    <a:latin typeface="微软雅黑" panose="020B0503020204020204" charset="-122"/>
                    <a:cs typeface="微软雅黑" panose="020B0503020204020204" charset="-122"/>
                  </a:rPr>
                  <a:t>《涉税专业服务管理办法（试行）》，自</a:t>
                </a:r>
                <a:r>
                  <a:rPr lang="en-US" altLang="zh-CN" sz="2400" dirty="0">
                    <a:solidFill>
                      <a:schemeClr val="tx1">
                        <a:lumMod val="75000"/>
                        <a:lumOff val="25000"/>
                      </a:schemeClr>
                    </a:solidFill>
                    <a:latin typeface="微软雅黑" panose="020B0503020204020204" charset="-122"/>
                    <a:cs typeface="微软雅黑" panose="020B0503020204020204" charset="-122"/>
                  </a:rPr>
                  <a:t>2025</a:t>
                </a:r>
                <a:r>
                  <a:rPr lang="zh-CN" altLang="en-US" sz="2400" dirty="0">
                    <a:solidFill>
                      <a:schemeClr val="tx1">
                        <a:lumMod val="75000"/>
                        <a:lumOff val="25000"/>
                      </a:schemeClr>
                    </a:solidFill>
                    <a:latin typeface="微软雅黑" panose="020B0503020204020204" charset="-122"/>
                    <a:cs typeface="微软雅黑" panose="020B0503020204020204" charset="-122"/>
                  </a:rPr>
                  <a:t>年</a:t>
                </a:r>
                <a:r>
                  <a:rPr lang="en-US" altLang="zh-CN" sz="2400" dirty="0">
                    <a:solidFill>
                      <a:schemeClr val="tx1">
                        <a:lumMod val="75000"/>
                        <a:lumOff val="25000"/>
                      </a:schemeClr>
                    </a:solidFill>
                    <a:latin typeface="微软雅黑" panose="020B0503020204020204" charset="-122"/>
                    <a:cs typeface="微软雅黑" panose="020B0503020204020204" charset="-122"/>
                  </a:rPr>
                  <a:t>5</a:t>
                </a:r>
                <a:r>
                  <a:rPr lang="zh-CN" altLang="en-US" sz="2400" dirty="0">
                    <a:solidFill>
                      <a:schemeClr val="tx1">
                        <a:lumMod val="75000"/>
                        <a:lumOff val="25000"/>
                      </a:schemeClr>
                    </a:solidFill>
                    <a:latin typeface="微软雅黑" panose="020B0503020204020204" charset="-122"/>
                    <a:cs typeface="微软雅黑" panose="020B0503020204020204" charset="-122"/>
                  </a:rPr>
                  <a:t>月</a:t>
                </a:r>
                <a:r>
                  <a:rPr lang="en-US" altLang="zh-CN" sz="2400" dirty="0">
                    <a:solidFill>
                      <a:schemeClr val="tx1">
                        <a:lumMod val="75000"/>
                        <a:lumOff val="25000"/>
                      </a:schemeClr>
                    </a:solidFill>
                    <a:latin typeface="微软雅黑" panose="020B0503020204020204" charset="-122"/>
                    <a:cs typeface="微软雅黑" panose="020B0503020204020204" charset="-122"/>
                  </a:rPr>
                  <a:t>1</a:t>
                </a:r>
                <a:r>
                  <a:rPr lang="zh-CN" altLang="en-US" sz="2400" dirty="0">
                    <a:solidFill>
                      <a:schemeClr val="tx1">
                        <a:lumMod val="75000"/>
                        <a:lumOff val="25000"/>
                      </a:schemeClr>
                    </a:solidFill>
                    <a:latin typeface="微软雅黑" panose="020B0503020204020204" charset="-122"/>
                    <a:cs typeface="微软雅黑" panose="020B0503020204020204" charset="-122"/>
                  </a:rPr>
                  <a:t>日起施行。</a:t>
                </a:r>
                <a:endParaRPr lang="zh-CN" altLang="en-US" sz="2400" dirty="0">
                  <a:solidFill>
                    <a:schemeClr val="tx1">
                      <a:lumMod val="75000"/>
                      <a:lumOff val="25000"/>
                    </a:schemeClr>
                  </a:solidFill>
                  <a:latin typeface="微软雅黑" panose="020B0503020204020204" charset="-122"/>
                  <a:cs typeface="微软雅黑" panose="020B0503020204020204" charset="-122"/>
                </a:endParaRPr>
              </a:p>
            </p:txBody>
          </p:sp>
        </p:grpSp>
        <p:grpSp>
          <p:nvGrpSpPr>
            <p:cNvPr id="38" name="组合 37"/>
            <p:cNvGrpSpPr/>
            <p:nvPr/>
          </p:nvGrpSpPr>
          <p:grpSpPr>
            <a:xfrm>
              <a:off x="2514" y="931"/>
              <a:ext cx="14173" cy="1155"/>
              <a:chOff x="2417" y="954"/>
              <a:chExt cx="14173" cy="1155"/>
            </a:xfrm>
          </p:grpSpPr>
          <p:sp>
            <p:nvSpPr>
              <p:cNvPr id="40" name="文本框 39"/>
              <p:cNvSpPr txBox="1"/>
              <p:nvPr/>
            </p:nvSpPr>
            <p:spPr>
              <a:xfrm>
                <a:off x="7392" y="954"/>
                <a:ext cx="4700" cy="871"/>
              </a:xfrm>
              <a:prstGeom prst="rect">
                <a:avLst/>
              </a:prstGeom>
              <a:noFill/>
            </p:spPr>
            <p:txBody>
              <a:bodyPr wrap="square" rtlCol="0">
                <a:spAutoFit/>
              </a:bodyPr>
              <a:p>
                <a:pPr algn="ct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政策法规</a:t>
                </a:r>
                <a:endPar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cxnSp>
            <p:nvCxnSpPr>
              <p:cNvPr id="73" name="直接连接符 72"/>
              <p:cNvCxnSpPr/>
              <p:nvPr/>
            </p:nvCxnSpPr>
            <p:spPr>
              <a:xfrm>
                <a:off x="2417" y="2109"/>
                <a:ext cx="14173" cy="0"/>
              </a:xfrm>
              <a:prstGeom prst="line">
                <a:avLst/>
              </a:prstGeom>
              <a:ln>
                <a:solidFill>
                  <a:srgbClr val="35729C">
                    <a:alpha val="25000"/>
                  </a:srgbClr>
                </a:solidFill>
              </a:ln>
            </p:spPr>
            <p:style>
              <a:lnRef idx="1">
                <a:schemeClr val="accent1"/>
              </a:lnRef>
              <a:fillRef idx="0">
                <a:schemeClr val="accent1"/>
              </a:fillRef>
              <a:effectRef idx="0">
                <a:schemeClr val="accent1"/>
              </a:effectRef>
              <a:fontRef idx="minor">
                <a:schemeClr val="tx1"/>
              </a:fontRef>
            </p:style>
          </p:cxnSp>
        </p:grpSp>
      </p:grpSp>
      <p:sp>
        <p:nvSpPr>
          <p:cNvPr id="15" name="文本框 14"/>
          <p:cNvSpPr txBox="1"/>
          <p:nvPr/>
        </p:nvSpPr>
        <p:spPr>
          <a:xfrm>
            <a:off x="5489575" y="2214880"/>
            <a:ext cx="5774055" cy="3765550"/>
          </a:xfrm>
          <a:prstGeom prst="rect">
            <a:avLst/>
          </a:prstGeom>
        </p:spPr>
        <p:txBody>
          <a:bodyPr>
            <a:noAutofit/>
          </a:bodyPr>
          <a:p>
            <a:pPr marL="457200" indent="274320" algn="just" fontAlgn="auto">
              <a:extLst>
                <a:ext uri="{35155182-B16C-46BC-9424-99874614C6A1}">
                  <wpsdc:marlchars xmlns:wpsdc="http://www.wps.cn/officeDocument/2017/drawingmlCustomData" val="200" checksum="2975741746"/>
                </a:ext>
              </a:extLst>
            </a:pPr>
            <a:r>
              <a:rPr lang="zh-CN" altLang="en-US" sz="2400" b="0" i="0">
                <a:solidFill>
                  <a:srgbClr val="333333"/>
                </a:solidFill>
                <a:latin typeface="微软雅黑" panose="020B0503020204020204" charset="-122"/>
                <a:ea typeface="微软雅黑" panose="020B0503020204020204" charset="-122"/>
              </a:rPr>
              <a:t>为规范涉税专业服务行为，保护纳税人合法权益，维护国家税收秩序，促进市场公平竞争，进一步优化营商环境，依据</a:t>
            </a:r>
            <a:r>
              <a:rPr lang="en-US" altLang="zh-CN" sz="2400" b="0" i="0">
                <a:solidFill>
                  <a:srgbClr val="333333"/>
                </a:solidFill>
                <a:latin typeface="微软雅黑" panose="020B0503020204020204" charset="-122"/>
                <a:ea typeface="微软雅黑" panose="020B0503020204020204" charset="-122"/>
              </a:rPr>
              <a:t>《</a:t>
            </a:r>
            <a:r>
              <a:rPr lang="zh-CN" altLang="en-US" sz="2400" b="0" i="0">
                <a:solidFill>
                  <a:srgbClr val="333333"/>
                </a:solidFill>
                <a:latin typeface="微软雅黑" panose="020B0503020204020204" charset="-122"/>
                <a:ea typeface="微软雅黑" panose="020B0503020204020204" charset="-122"/>
              </a:rPr>
              <a:t>中华人民共和国税收征收管理法</a:t>
            </a:r>
            <a:r>
              <a:rPr lang="en-US" altLang="zh-CN" sz="2400" b="0" i="0">
                <a:solidFill>
                  <a:srgbClr val="333333"/>
                </a:solidFill>
                <a:latin typeface="微软雅黑" panose="020B0503020204020204" charset="-122"/>
                <a:ea typeface="微软雅黑" panose="020B0503020204020204" charset="-122"/>
              </a:rPr>
              <a:t>》</a:t>
            </a:r>
            <a:r>
              <a:rPr lang="zh-CN" altLang="en-US" sz="2400" b="0" i="0">
                <a:solidFill>
                  <a:srgbClr val="333333"/>
                </a:solidFill>
                <a:latin typeface="微软雅黑" panose="020B0503020204020204" charset="-122"/>
                <a:ea typeface="微软雅黑" panose="020B0503020204020204" charset="-122"/>
              </a:rPr>
              <a:t>及其实施细则、</a:t>
            </a:r>
            <a:r>
              <a:rPr lang="en-US" altLang="zh-CN" sz="2400" b="0" i="0">
                <a:solidFill>
                  <a:srgbClr val="333333"/>
                </a:solidFill>
                <a:latin typeface="微软雅黑" panose="020B0503020204020204" charset="-122"/>
                <a:ea typeface="微软雅黑" panose="020B0503020204020204" charset="-122"/>
              </a:rPr>
              <a:t>《</a:t>
            </a:r>
            <a:r>
              <a:rPr lang="zh-CN" altLang="en-US" sz="2400" b="0" i="0">
                <a:solidFill>
                  <a:srgbClr val="333333"/>
                </a:solidFill>
                <a:latin typeface="微软雅黑" panose="020B0503020204020204" charset="-122"/>
                <a:ea typeface="微软雅黑" panose="020B0503020204020204" charset="-122"/>
              </a:rPr>
              <a:t>优化营商环境条例</a:t>
            </a:r>
            <a:r>
              <a:rPr lang="en-US" altLang="zh-CN" sz="2400" b="0" i="0">
                <a:solidFill>
                  <a:srgbClr val="333333"/>
                </a:solidFill>
                <a:latin typeface="微软雅黑" panose="020B0503020204020204" charset="-122"/>
                <a:ea typeface="微软雅黑" panose="020B0503020204020204" charset="-122"/>
              </a:rPr>
              <a:t>》</a:t>
            </a:r>
            <a:r>
              <a:rPr lang="zh-CN" altLang="en-US" sz="2400" b="0" i="0">
                <a:solidFill>
                  <a:srgbClr val="333333"/>
                </a:solidFill>
                <a:latin typeface="微软雅黑" panose="020B0503020204020204" charset="-122"/>
                <a:ea typeface="微软雅黑" panose="020B0503020204020204" charset="-122"/>
              </a:rPr>
              <a:t>等法律法规和国务院有关决定，税务总局制定了</a:t>
            </a:r>
            <a:r>
              <a:rPr lang="en-US" altLang="zh-CN" sz="2400" b="0" i="0">
                <a:solidFill>
                  <a:srgbClr val="333333"/>
                </a:solidFill>
                <a:latin typeface="微软雅黑" panose="020B0503020204020204" charset="-122"/>
                <a:ea typeface="微软雅黑" panose="020B0503020204020204" charset="-122"/>
              </a:rPr>
              <a:t>《</a:t>
            </a:r>
            <a:r>
              <a:rPr lang="zh-CN" altLang="en-US" sz="2400" b="0" i="0">
                <a:solidFill>
                  <a:srgbClr val="333333"/>
                </a:solidFill>
                <a:latin typeface="微软雅黑" panose="020B0503020204020204" charset="-122"/>
                <a:ea typeface="微软雅黑" panose="020B0503020204020204" charset="-122"/>
              </a:rPr>
              <a:t>涉税专业服务管理办法（试行）</a:t>
            </a:r>
            <a:r>
              <a:rPr lang="en-US" altLang="zh-CN" sz="2400" b="0" i="0">
                <a:solidFill>
                  <a:srgbClr val="333333"/>
                </a:solidFill>
                <a:latin typeface="微软雅黑" panose="020B0503020204020204" charset="-122"/>
                <a:ea typeface="微软雅黑" panose="020B0503020204020204" charset="-122"/>
              </a:rPr>
              <a:t>》</a:t>
            </a:r>
            <a:r>
              <a:rPr lang="zh-CN" altLang="en-US" sz="2400" b="0" i="0">
                <a:solidFill>
                  <a:srgbClr val="333333"/>
                </a:solidFill>
                <a:latin typeface="微软雅黑" panose="020B0503020204020204" charset="-122"/>
                <a:ea typeface="微软雅黑" panose="020B0503020204020204" charset="-122"/>
              </a:rPr>
              <a:t>。</a:t>
            </a:r>
            <a:endParaRPr lang="zh-CN" altLang="en-US" sz="2400" b="0" i="0">
              <a:solidFill>
                <a:srgbClr val="333333"/>
              </a:solidFill>
              <a:latin typeface="微软雅黑" panose="020B0503020204020204" charset="-122"/>
              <a:ea typeface="微软雅黑" panose="020B0503020204020204" charset="-122"/>
            </a:endParaRPr>
          </a:p>
        </p:txBody>
      </p:sp>
      <p:pic>
        <p:nvPicPr>
          <p:cNvPr id="20" name="图片 19"/>
          <p:cNvPicPr>
            <a:picLocks noChangeAspect="1"/>
          </p:cNvPicPr>
          <p:nvPr/>
        </p:nvPicPr>
        <p:blipFill>
          <a:blip r:embed="rId2"/>
          <a:stretch>
            <a:fillRect/>
          </a:stretch>
        </p:blipFill>
        <p:spPr>
          <a:xfrm>
            <a:off x="10965180" y="5490210"/>
            <a:ext cx="1226820" cy="1219200"/>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069975" y="304800"/>
            <a:ext cx="4952365" cy="307340"/>
          </a:xfrm>
          <a:prstGeom prst="rect">
            <a:avLst/>
          </a:prstGeom>
          <a:noFill/>
        </p:spPr>
        <p:txBody>
          <a:bodyPr wrap="square" lIns="0" tIns="0" rIns="0" bIns="0" rtlCol="0">
            <a:spAutoFit/>
          </a:bodyPr>
          <a:lstStyle/>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课程背景</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30" name="组合 29"/>
          <p:cNvGrpSpPr/>
          <p:nvPr>
            <p:custDataLst>
              <p:tags r:id="rId2"/>
            </p:custDataLst>
          </p:nvPr>
        </p:nvGrpSpPr>
        <p:grpSpPr>
          <a:xfrm>
            <a:off x="855345" y="793750"/>
            <a:ext cx="10481310" cy="4494530"/>
            <a:chOff x="1364" y="1122"/>
            <a:chExt cx="16506" cy="8591"/>
          </a:xfrm>
        </p:grpSpPr>
        <p:sp>
          <p:nvSpPr>
            <p:cNvPr id="2" name="任意多边形 1"/>
            <p:cNvSpPr/>
            <p:nvPr/>
          </p:nvSpPr>
          <p:spPr>
            <a:xfrm rot="8760000">
              <a:off x="16800" y="1122"/>
              <a:ext cx="413" cy="404"/>
            </a:xfrm>
            <a:custGeom>
              <a:avLst/>
              <a:gdLst>
                <a:gd name="connisteX0" fmla="*/ 314325 w 892646"/>
                <a:gd name="connsiteY0" fmla="*/ 492085 h 825009"/>
                <a:gd name="connisteX1" fmla="*/ 399415 w 892646"/>
                <a:gd name="connsiteY1" fmla="*/ 520660 h 825009"/>
                <a:gd name="connisteX2" fmla="*/ 485140 w 892646"/>
                <a:gd name="connsiteY2" fmla="*/ 434935 h 825009"/>
                <a:gd name="connisteX3" fmla="*/ 408940 w 892646"/>
                <a:gd name="connsiteY3" fmla="*/ 340320 h 825009"/>
                <a:gd name="connisteX4" fmla="*/ 257175 w 892646"/>
                <a:gd name="connsiteY4" fmla="*/ 397470 h 825009"/>
                <a:gd name="connisteX5" fmla="*/ 276225 w 892646"/>
                <a:gd name="connsiteY5" fmla="*/ 568285 h 825009"/>
                <a:gd name="connisteX6" fmla="*/ 370840 w 892646"/>
                <a:gd name="connsiteY6" fmla="*/ 625435 h 825009"/>
                <a:gd name="connisteX7" fmla="*/ 485140 w 892646"/>
                <a:gd name="connsiteY7" fmla="*/ 568285 h 825009"/>
                <a:gd name="connisteX8" fmla="*/ 589915 w 892646"/>
                <a:gd name="connsiteY8" fmla="*/ 434935 h 825009"/>
                <a:gd name="connisteX9" fmla="*/ 542290 w 892646"/>
                <a:gd name="connsiteY9" fmla="*/ 273645 h 825009"/>
                <a:gd name="connisteX10" fmla="*/ 323850 w 892646"/>
                <a:gd name="connsiteY10" fmla="*/ 254595 h 825009"/>
                <a:gd name="connisteX11" fmla="*/ 152400 w 892646"/>
                <a:gd name="connsiteY11" fmla="*/ 359370 h 825009"/>
                <a:gd name="connisteX12" fmla="*/ 171450 w 892646"/>
                <a:gd name="connsiteY12" fmla="*/ 615910 h 825009"/>
                <a:gd name="connisteX13" fmla="*/ 285750 w 892646"/>
                <a:gd name="connsiteY13" fmla="*/ 692110 h 825009"/>
                <a:gd name="connisteX14" fmla="*/ 532765 w 892646"/>
                <a:gd name="connsiteY14" fmla="*/ 682585 h 825009"/>
                <a:gd name="connisteX15" fmla="*/ 666115 w 892646"/>
                <a:gd name="connsiteY15" fmla="*/ 530185 h 825009"/>
                <a:gd name="connisteX16" fmla="*/ 732155 w 892646"/>
                <a:gd name="connsiteY16" fmla="*/ 330795 h 825009"/>
                <a:gd name="connisteX17" fmla="*/ 561340 w 892646"/>
                <a:gd name="connsiteY17" fmla="*/ 178395 h 825009"/>
                <a:gd name="connisteX18" fmla="*/ 276225 w 892646"/>
                <a:gd name="connsiteY18" fmla="*/ 149820 h 825009"/>
                <a:gd name="connisteX19" fmla="*/ 38100 w 892646"/>
                <a:gd name="connsiteY19" fmla="*/ 264120 h 825009"/>
                <a:gd name="connisteX20" fmla="*/ 38100 w 892646"/>
                <a:gd name="connsiteY20" fmla="*/ 577810 h 825009"/>
                <a:gd name="connisteX21" fmla="*/ 104775 w 892646"/>
                <a:gd name="connsiteY21" fmla="*/ 749260 h 825009"/>
                <a:gd name="connisteX22" fmla="*/ 295275 w 892646"/>
                <a:gd name="connsiteY22" fmla="*/ 815300 h 825009"/>
                <a:gd name="connisteX23" fmla="*/ 589915 w 892646"/>
                <a:gd name="connsiteY23" fmla="*/ 787360 h 825009"/>
                <a:gd name="connisteX24" fmla="*/ 875030 w 892646"/>
                <a:gd name="connsiteY24" fmla="*/ 539710 h 825009"/>
                <a:gd name="connisteX25" fmla="*/ 808355 w 892646"/>
                <a:gd name="connsiteY25" fmla="*/ 149820 h 825009"/>
                <a:gd name="connisteX26" fmla="*/ 542290 w 892646"/>
                <a:gd name="connsiteY26" fmla="*/ 6945 h 825009"/>
                <a:gd name="connisteX27" fmla="*/ 114300 w 892646"/>
                <a:gd name="connsiteY27" fmla="*/ 45045 h 825009"/>
                <a:gd name="connisteX28" fmla="*/ 0 w 892646"/>
                <a:gd name="connsiteY28" fmla="*/ 149820 h 82500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Lst>
              <a:rect l="l" t="t" r="r" b="b"/>
              <a:pathLst>
                <a:path w="892646" h="825010">
                  <a:moveTo>
                    <a:pt x="314325" y="492085"/>
                  </a:moveTo>
                  <a:cubicBezTo>
                    <a:pt x="329565" y="499705"/>
                    <a:pt x="365125" y="532090"/>
                    <a:pt x="399415" y="520660"/>
                  </a:cubicBezTo>
                  <a:cubicBezTo>
                    <a:pt x="433705" y="509230"/>
                    <a:pt x="483235" y="471130"/>
                    <a:pt x="485140" y="434935"/>
                  </a:cubicBezTo>
                  <a:cubicBezTo>
                    <a:pt x="487045" y="398740"/>
                    <a:pt x="454660" y="347940"/>
                    <a:pt x="408940" y="340320"/>
                  </a:cubicBezTo>
                  <a:cubicBezTo>
                    <a:pt x="363220" y="332700"/>
                    <a:pt x="283845" y="351750"/>
                    <a:pt x="257175" y="397470"/>
                  </a:cubicBezTo>
                  <a:cubicBezTo>
                    <a:pt x="230505" y="443190"/>
                    <a:pt x="253365" y="522565"/>
                    <a:pt x="276225" y="568285"/>
                  </a:cubicBezTo>
                  <a:cubicBezTo>
                    <a:pt x="299085" y="614005"/>
                    <a:pt x="328930" y="625435"/>
                    <a:pt x="370840" y="625435"/>
                  </a:cubicBezTo>
                  <a:cubicBezTo>
                    <a:pt x="412750" y="625435"/>
                    <a:pt x="441325" y="606385"/>
                    <a:pt x="485140" y="568285"/>
                  </a:cubicBezTo>
                  <a:cubicBezTo>
                    <a:pt x="528955" y="530185"/>
                    <a:pt x="578485" y="493990"/>
                    <a:pt x="589915" y="434935"/>
                  </a:cubicBezTo>
                  <a:cubicBezTo>
                    <a:pt x="601345" y="375880"/>
                    <a:pt x="595630" y="309840"/>
                    <a:pt x="542290" y="273645"/>
                  </a:cubicBezTo>
                  <a:cubicBezTo>
                    <a:pt x="488950" y="237450"/>
                    <a:pt x="401955" y="237450"/>
                    <a:pt x="323850" y="254595"/>
                  </a:cubicBezTo>
                  <a:cubicBezTo>
                    <a:pt x="245745" y="271740"/>
                    <a:pt x="182880" y="286980"/>
                    <a:pt x="152400" y="359370"/>
                  </a:cubicBezTo>
                  <a:cubicBezTo>
                    <a:pt x="121920" y="431760"/>
                    <a:pt x="144780" y="549235"/>
                    <a:pt x="171450" y="615910"/>
                  </a:cubicBezTo>
                  <a:cubicBezTo>
                    <a:pt x="198120" y="682585"/>
                    <a:pt x="213360" y="678775"/>
                    <a:pt x="285750" y="692110"/>
                  </a:cubicBezTo>
                  <a:cubicBezTo>
                    <a:pt x="358140" y="705445"/>
                    <a:pt x="456565" y="714970"/>
                    <a:pt x="532765" y="682585"/>
                  </a:cubicBezTo>
                  <a:cubicBezTo>
                    <a:pt x="608965" y="650200"/>
                    <a:pt x="626110" y="600670"/>
                    <a:pt x="666115" y="530185"/>
                  </a:cubicBezTo>
                  <a:cubicBezTo>
                    <a:pt x="706120" y="459700"/>
                    <a:pt x="753110" y="401280"/>
                    <a:pt x="732155" y="330795"/>
                  </a:cubicBezTo>
                  <a:cubicBezTo>
                    <a:pt x="711200" y="260310"/>
                    <a:pt x="652780" y="214590"/>
                    <a:pt x="561340" y="178395"/>
                  </a:cubicBezTo>
                  <a:cubicBezTo>
                    <a:pt x="469900" y="142200"/>
                    <a:pt x="381000" y="132675"/>
                    <a:pt x="276225" y="149820"/>
                  </a:cubicBezTo>
                  <a:cubicBezTo>
                    <a:pt x="171450" y="166965"/>
                    <a:pt x="85725" y="178395"/>
                    <a:pt x="38100" y="264120"/>
                  </a:cubicBezTo>
                  <a:cubicBezTo>
                    <a:pt x="-9525" y="349845"/>
                    <a:pt x="24765" y="480655"/>
                    <a:pt x="38100" y="577810"/>
                  </a:cubicBezTo>
                  <a:cubicBezTo>
                    <a:pt x="51435" y="674965"/>
                    <a:pt x="53340" y="701635"/>
                    <a:pt x="104775" y="749260"/>
                  </a:cubicBezTo>
                  <a:cubicBezTo>
                    <a:pt x="156210" y="796885"/>
                    <a:pt x="198120" y="807680"/>
                    <a:pt x="295275" y="815300"/>
                  </a:cubicBezTo>
                  <a:cubicBezTo>
                    <a:pt x="392430" y="822920"/>
                    <a:pt x="473710" y="842605"/>
                    <a:pt x="589915" y="787360"/>
                  </a:cubicBezTo>
                  <a:cubicBezTo>
                    <a:pt x="706120" y="732115"/>
                    <a:pt x="831215" y="667345"/>
                    <a:pt x="875030" y="539710"/>
                  </a:cubicBezTo>
                  <a:cubicBezTo>
                    <a:pt x="918845" y="412075"/>
                    <a:pt x="875030" y="256500"/>
                    <a:pt x="808355" y="149820"/>
                  </a:cubicBezTo>
                  <a:cubicBezTo>
                    <a:pt x="741680" y="43140"/>
                    <a:pt x="681355" y="27900"/>
                    <a:pt x="542290" y="6945"/>
                  </a:cubicBezTo>
                  <a:cubicBezTo>
                    <a:pt x="403225" y="-14010"/>
                    <a:pt x="222885" y="16470"/>
                    <a:pt x="114300" y="45045"/>
                  </a:cubicBezTo>
                  <a:cubicBezTo>
                    <a:pt x="5715" y="73620"/>
                    <a:pt x="14605" y="129500"/>
                    <a:pt x="0" y="149820"/>
                  </a:cubicBezTo>
                </a:path>
              </a:pathLst>
            </a:custGeom>
            <a:noFill/>
            <a:ln>
              <a:solidFill>
                <a:srgbClr val="FFFFFF">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3" name="yuluo"/>
            <p:cNvSpPr/>
            <p:nvPr>
              <p:custDataLst>
                <p:tags r:id="rId3"/>
              </p:custDataLst>
            </p:nvPr>
          </p:nvSpPr>
          <p:spPr>
            <a:xfrm>
              <a:off x="1950" y="2964"/>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13" name="任意多边形 12"/>
            <p:cNvSpPr/>
            <p:nvPr>
              <p:custDataLst>
                <p:tags r:id="rId4"/>
              </p:custDataLst>
            </p:nvPr>
          </p:nvSpPr>
          <p:spPr>
            <a:xfrm>
              <a:off x="9600" y="2964"/>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24" name="yuluo"/>
            <p:cNvSpPr/>
            <p:nvPr>
              <p:custDataLst>
                <p:tags r:id="rId5"/>
              </p:custDataLst>
            </p:nvPr>
          </p:nvSpPr>
          <p:spPr>
            <a:xfrm flipV="1">
              <a:off x="13425" y="6145"/>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33" name="矩形 32"/>
            <p:cNvSpPr/>
            <p:nvPr>
              <p:custDataLst>
                <p:tags r:id="rId6"/>
              </p:custDataLst>
            </p:nvPr>
          </p:nvSpPr>
          <p:spPr>
            <a:xfrm>
              <a:off x="5959" y="7570"/>
              <a:ext cx="3541" cy="2027"/>
            </a:xfrm>
            <a:prstGeom prst="rect">
              <a:avLst/>
            </a:prstGeom>
          </p:spPr>
          <p:txBody>
            <a:bodyPr wrap="square">
              <a:spAutoFit/>
            </a:bodyPr>
            <a:p>
              <a:pPr>
                <a:lnSpc>
                  <a:spcPct val="150000"/>
                </a:lnSpc>
              </a:pPr>
              <a:r>
                <a:rPr lang="en-US" altLang="zh-CN" sz="1050">
                  <a:solidFill>
                    <a:schemeClr val="bg1">
                      <a:alpha val="81000"/>
                    </a:schemeClr>
                  </a:solidFill>
                  <a:latin typeface="微软雅黑" panose="020B0503020204020204" charset="-122"/>
                  <a:ea typeface="微软雅黑" panose="020B0503020204020204" charset="-122"/>
                  <a:cs typeface="+mn-ea"/>
                  <a:sym typeface="+mn-lt"/>
                </a:rPr>
                <a:t>Please </a:t>
              </a:r>
              <a:r>
                <a:rPr lang="en-US" altLang="zh-CN" sz="1050" dirty="0">
                  <a:solidFill>
                    <a:schemeClr val="bg1">
                      <a:alpha val="81000"/>
                    </a:schemeClr>
                  </a:solidFill>
                  <a:latin typeface="微软雅黑" panose="020B0503020204020204" charset="-122"/>
                  <a:ea typeface="微软雅黑" panose="020B0503020204020204" charset="-122"/>
                  <a:cs typeface="+mn-ea"/>
                  <a:sym typeface="+mn-lt"/>
                </a:rPr>
                <a:t>add your text content here, or copy your text, Please add your text content here</a:t>
              </a:r>
              <a:r>
                <a:rPr lang="en-US" altLang="zh-CN" sz="1050">
                  <a:solidFill>
                    <a:schemeClr val="bg1">
                      <a:alpha val="81000"/>
                    </a:schemeClr>
                  </a:solidFill>
                  <a:latin typeface="微软雅黑" panose="020B0503020204020204" charset="-122"/>
                  <a:ea typeface="微软雅黑" panose="020B0503020204020204" charset="-122"/>
                  <a:cs typeface="+mn-ea"/>
                  <a:sym typeface="+mn-lt"/>
                </a:rPr>
                <a:t>, </a:t>
              </a:r>
              <a:endParaRPr lang="en-US" altLang="zh-CN" sz="1050">
                <a:solidFill>
                  <a:schemeClr val="bg1">
                    <a:alpha val="81000"/>
                  </a:schemeClr>
                </a:solidFill>
                <a:latin typeface="微软雅黑" panose="020B0503020204020204" charset="-122"/>
                <a:ea typeface="微软雅黑" panose="020B0503020204020204" charset="-122"/>
                <a:cs typeface="+mn-ea"/>
                <a:sym typeface="+mn-lt"/>
              </a:endParaRPr>
            </a:p>
            <a:p>
              <a:pPr>
                <a:lnSpc>
                  <a:spcPct val="150000"/>
                </a:lnSpc>
              </a:pPr>
              <a:r>
                <a:rPr lang="en-US" altLang="zh-CN" sz="1050">
                  <a:solidFill>
                    <a:schemeClr val="bg1">
                      <a:alpha val="81000"/>
                    </a:schemeClr>
                  </a:solidFill>
                  <a:latin typeface="微软雅黑" panose="020B0503020204020204" charset="-122"/>
                  <a:ea typeface="微软雅黑" panose="020B0503020204020204" charset="-122"/>
                  <a:cs typeface="+mn-ea"/>
                  <a:sym typeface="+mn-lt"/>
                </a:rPr>
                <a:t>or </a:t>
              </a:r>
              <a:r>
                <a:rPr lang="en-US" altLang="zh-CN" sz="1050" dirty="0">
                  <a:solidFill>
                    <a:schemeClr val="bg1">
                      <a:alpha val="81000"/>
                    </a:schemeClr>
                  </a:solidFill>
                  <a:latin typeface="微软雅黑" panose="020B0503020204020204" charset="-122"/>
                  <a:ea typeface="微软雅黑" panose="020B0503020204020204" charset="-122"/>
                  <a:cs typeface="+mn-ea"/>
                  <a:sym typeface="+mn-lt"/>
                </a:rPr>
                <a:t>copy your text</a:t>
              </a:r>
              <a:r>
                <a:rPr lang="en-US" altLang="zh-CN" sz="1050">
                  <a:solidFill>
                    <a:schemeClr val="bg1">
                      <a:alpha val="81000"/>
                    </a:schemeClr>
                  </a:solidFill>
                  <a:latin typeface="微软雅黑" panose="020B0503020204020204" charset="-122"/>
                  <a:ea typeface="微软雅黑" panose="020B0503020204020204" charset="-122"/>
                  <a:cs typeface="+mn-ea"/>
                  <a:sym typeface="+mn-lt"/>
                </a:rPr>
                <a:t>, </a:t>
              </a:r>
              <a:endParaRPr lang="en-US" altLang="zh-CN" sz="1050" dirty="0">
                <a:solidFill>
                  <a:schemeClr val="bg1">
                    <a:alpha val="81000"/>
                  </a:schemeClr>
                </a:solidFill>
                <a:latin typeface="微软雅黑" panose="020B0503020204020204" charset="-122"/>
                <a:ea typeface="微软雅黑" panose="020B0503020204020204" charset="-122"/>
                <a:cs typeface="+mn-ea"/>
                <a:sym typeface="+mn-lt"/>
              </a:endParaRPr>
            </a:p>
          </p:txBody>
        </p:sp>
        <p:sp>
          <p:nvSpPr>
            <p:cNvPr id="35" name="矩形 34"/>
            <p:cNvSpPr/>
            <p:nvPr>
              <p:custDataLst>
                <p:tags r:id="rId7"/>
              </p:custDataLst>
            </p:nvPr>
          </p:nvSpPr>
          <p:spPr>
            <a:xfrm>
              <a:off x="5959" y="6698"/>
              <a:ext cx="2472" cy="969"/>
            </a:xfrm>
            <a:prstGeom prst="rect">
              <a:avLst/>
            </a:prstGeom>
          </p:spPr>
          <p:txBody>
            <a:bodyPr wrap="square">
              <a:spAutoFit/>
            </a:bodyPr>
            <a:p>
              <a:pPr>
                <a:lnSpc>
                  <a:spcPct val="150000"/>
                </a:lnSpc>
              </a:pPr>
              <a:r>
                <a:rPr lang="zh-CN" altLang="en-US">
                  <a:solidFill>
                    <a:schemeClr val="bg1"/>
                  </a:solidFill>
                  <a:latin typeface="微软雅黑" panose="020B0503020204020204" charset="-122"/>
                  <a:ea typeface="微软雅黑" panose="020B0503020204020204" charset="-122"/>
                  <a:cs typeface="+mn-ea"/>
                  <a:sym typeface="+mn-lt"/>
                </a:rPr>
                <a:t>添加您的标题</a:t>
              </a:r>
              <a:endParaRPr lang="en-US" altLang="zh-CN">
                <a:solidFill>
                  <a:schemeClr val="bg1"/>
                </a:solidFill>
                <a:latin typeface="微软雅黑" panose="020B0503020204020204" charset="-122"/>
                <a:ea typeface="微软雅黑" panose="020B0503020204020204" charset="-122"/>
                <a:cs typeface="+mn-ea"/>
                <a:sym typeface="+mn-lt"/>
              </a:endParaRPr>
            </a:p>
          </p:txBody>
        </p:sp>
        <p:grpSp>
          <p:nvGrpSpPr>
            <p:cNvPr id="37" name="组合 36"/>
            <p:cNvGrpSpPr/>
            <p:nvPr/>
          </p:nvGrpSpPr>
          <p:grpSpPr>
            <a:xfrm>
              <a:off x="1364" y="1387"/>
              <a:ext cx="16506" cy="1198"/>
              <a:chOff x="1364" y="911"/>
              <a:chExt cx="16506" cy="1198"/>
            </a:xfrm>
          </p:grpSpPr>
          <p:sp>
            <p:nvSpPr>
              <p:cNvPr id="27" name="文本框 26"/>
              <p:cNvSpPr txBox="1"/>
              <p:nvPr/>
            </p:nvSpPr>
            <p:spPr>
              <a:xfrm>
                <a:off x="1364" y="911"/>
                <a:ext cx="16506" cy="1057"/>
              </a:xfrm>
              <a:prstGeom prst="rect">
                <a:avLst/>
              </a:prstGeom>
              <a:noFill/>
            </p:spPr>
            <p:txBody>
              <a:bodyPr wrap="square" rtlCol="0">
                <a:spAutoFit/>
              </a:bodyPr>
              <a:p>
                <a:pPr algn="dist"/>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明确委托关系中的</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责任底线</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委托不代表</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免责</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endPar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cxnSp>
            <p:nvCxnSpPr>
              <p:cNvPr id="29" name="直接连接符 28"/>
              <p:cNvCxnSpPr/>
              <p:nvPr/>
            </p:nvCxnSpPr>
            <p:spPr>
              <a:xfrm>
                <a:off x="2417" y="2109"/>
                <a:ext cx="14173" cy="0"/>
              </a:xfrm>
              <a:prstGeom prst="line">
                <a:avLst/>
              </a:prstGeom>
              <a:ln>
                <a:solidFill>
                  <a:srgbClr val="35729C">
                    <a:alpha val="25000"/>
                  </a:srgbClr>
                </a:soli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941705" y="1632585"/>
            <a:ext cx="9763760" cy="3322955"/>
          </a:xfrm>
          <a:prstGeom prst="rect">
            <a:avLst/>
          </a:prstGeom>
        </p:spPr>
        <p:txBody>
          <a:bodyPr wrap="square">
            <a:spAutoFit/>
          </a:bodyPr>
          <a:p>
            <a:pPr marL="457200" indent="0" fontAlgn="auto">
              <a:lnSpc>
                <a:spcPct val="150000"/>
              </a:lnSpc>
              <a:extLst>
                <a:ext uri="{35155182-B16C-46BC-9424-99874614C6A1}">
                  <wpsdc:marlchars xmlns:wpsdc="http://www.wps.cn/officeDocument/2017/drawingmlCustomData" val="200" checksum="2975741746"/>
                </a:ext>
              </a:extLst>
            </a:pPr>
            <a:r>
              <a:rPr lang="en-US" altLang="zh-CN" sz="2000" b="0" i="0">
                <a:solidFill>
                  <a:srgbClr val="1F2329"/>
                </a:solidFill>
                <a:latin typeface="微软雅黑" panose="020B0503020204020204" charset="-122"/>
                <a:ea typeface="微软雅黑" panose="020B0503020204020204" charset="-122"/>
                <a:cs typeface="微软雅黑" panose="020B0503020204020204" charset="-122"/>
              </a:rPr>
              <a:t>《</a:t>
            </a:r>
            <a:r>
              <a:rPr lang="zh-CN" altLang="en-US" sz="2000" b="0" i="0">
                <a:solidFill>
                  <a:srgbClr val="1F2329"/>
                </a:solidFill>
                <a:latin typeface="微软雅黑" panose="020B0503020204020204" charset="-122"/>
                <a:ea typeface="微软雅黑" panose="020B0503020204020204" charset="-122"/>
                <a:cs typeface="微软雅黑" panose="020B0503020204020204" charset="-122"/>
              </a:rPr>
              <a:t>中华人民共和国税收征收管理法</a:t>
            </a:r>
            <a:r>
              <a:rPr lang="en-US" altLang="zh-CN" sz="2000" b="0" i="0">
                <a:solidFill>
                  <a:srgbClr val="1F2329"/>
                </a:solidFill>
                <a:latin typeface="微软雅黑" panose="020B0503020204020204" charset="-122"/>
                <a:ea typeface="微软雅黑" panose="020B0503020204020204" charset="-122"/>
                <a:cs typeface="微软雅黑" panose="020B0503020204020204" charset="-122"/>
              </a:rPr>
              <a:t>》</a:t>
            </a:r>
            <a:r>
              <a:rPr lang="zh-CN" altLang="en-US" sz="2000" b="1" i="0">
                <a:solidFill>
                  <a:srgbClr val="1F2329"/>
                </a:solidFill>
                <a:latin typeface="微软雅黑" panose="020B0503020204020204" charset="-122"/>
                <a:ea typeface="微软雅黑" panose="020B0503020204020204" charset="-122"/>
                <a:cs typeface="微软雅黑" panose="020B0503020204020204" charset="-122"/>
              </a:rPr>
              <a:t>第二十五条</a:t>
            </a:r>
            <a:r>
              <a:rPr lang="en-US" altLang="zh-CN" sz="2000" b="0" i="0">
                <a:solidFill>
                  <a:srgbClr val="1F2329"/>
                </a:solidFill>
                <a:latin typeface="微软雅黑" panose="020B0503020204020204" charset="-122"/>
                <a:ea typeface="微软雅黑" panose="020B0503020204020204" charset="-122"/>
                <a:cs typeface="微软雅黑" panose="020B0503020204020204" charset="-122"/>
              </a:rPr>
              <a:t> </a:t>
            </a:r>
            <a:endParaRPr lang="en-US" altLang="zh-CN" sz="2000" b="0" i="0">
              <a:solidFill>
                <a:srgbClr val="1F2329"/>
              </a:solidFill>
              <a:latin typeface="微软雅黑" panose="020B0503020204020204" charset="-122"/>
              <a:ea typeface="微软雅黑" panose="020B0503020204020204" charset="-122"/>
              <a:cs typeface="微软雅黑" panose="020B0503020204020204" charset="-122"/>
            </a:endParaRPr>
          </a:p>
          <a:p>
            <a:pPr marL="228600" indent="457200" fontAlgn="auto">
              <a:lnSpc>
                <a:spcPct val="150000"/>
              </a:lnSpc>
              <a:extLst>
                <a:ext uri="{35155182-B16C-46BC-9424-99874614C6A1}">
                  <wpsdc:marlchars xmlns:wpsdc="http://www.wps.cn/officeDocument/2017/drawingmlCustomData" val="100" checksum="1487870873"/>
                </a:ext>
              </a:extLst>
            </a:pPr>
            <a:r>
              <a:rPr lang="zh-CN" altLang="en-US" sz="2000" b="0" i="0">
                <a:solidFill>
                  <a:srgbClr val="1F2329"/>
                </a:solidFill>
                <a:latin typeface="微软雅黑" panose="020B0503020204020204" charset="-122"/>
                <a:ea typeface="微软雅黑" panose="020B0503020204020204" charset="-122"/>
                <a:cs typeface="微软雅黑" panose="020B0503020204020204" charset="-122"/>
              </a:rPr>
              <a:t>纳税人必须依照法律、行政法规规定或者税务机关依照法律、行政法规的规定确定的申报期限、申报内容如实办理纳税申报，报送纳税申报表、财务会计报表以及税务机关根据实际需要要求纳税人报送的其他纳税资料。</a:t>
            </a:r>
            <a:endParaRPr lang="zh-CN" altLang="en-US" sz="2000" b="0" i="0">
              <a:solidFill>
                <a:srgbClr val="1F2329"/>
              </a:solidFill>
              <a:latin typeface="微软雅黑" panose="020B0503020204020204" charset="-122"/>
              <a:ea typeface="微软雅黑" panose="020B0503020204020204" charset="-122"/>
              <a:cs typeface="微软雅黑" panose="020B0503020204020204" charset="-122"/>
            </a:endParaRPr>
          </a:p>
          <a:p>
            <a:pPr marL="228600" indent="457200" fontAlgn="auto">
              <a:lnSpc>
                <a:spcPct val="150000"/>
              </a:lnSpc>
              <a:extLst>
                <a:ext uri="{35155182-B16C-46BC-9424-99874614C6A1}">
                  <wpsdc:marlchars xmlns:wpsdc="http://www.wps.cn/officeDocument/2017/drawingmlCustomData" val="100" checksum="1487870873"/>
                </a:ext>
              </a:extLst>
            </a:pPr>
            <a:r>
              <a:rPr lang="zh-CN" altLang="en-US" sz="2000" b="0" i="0">
                <a:solidFill>
                  <a:srgbClr val="1F2329"/>
                </a:solidFill>
                <a:latin typeface="微软雅黑" panose="020B0503020204020204" charset="-122"/>
                <a:ea typeface="微软雅黑" panose="020B0503020204020204" charset="-122"/>
                <a:cs typeface="微软雅黑" panose="020B0503020204020204" charset="-122"/>
              </a:rPr>
              <a:t>扣缴义务人必须依照法律、行政法规规定或者税务机关依照法律、行政法规的规定确定的申报期限、申报内容如实报送代扣代缴、代收代缴税款报告表以及税务机关根据实际需要要求扣缴义务人报送的其他有关资料。</a:t>
            </a:r>
            <a:endParaRPr lang="zh-CN" altLang="en-US" sz="2000" b="0" i="0">
              <a:solidFill>
                <a:srgbClr val="1F2329"/>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186815" y="5102860"/>
            <a:ext cx="9858375" cy="1014730"/>
          </a:xfrm>
          <a:prstGeom prst="rect">
            <a:avLst/>
          </a:prstGeom>
        </p:spPr>
        <p:txBody>
          <a:bodyPr wrap="square">
            <a:spAutoFit/>
          </a:bodyPr>
          <a:p>
            <a:pPr indent="457200" fontAlgn="auto">
              <a:lnSpc>
                <a:spcPct val="150000"/>
              </a:lnSpc>
            </a:pPr>
            <a:r>
              <a:rPr lang="zh-CN" altLang="en-US" sz="2000" b="0" i="0">
                <a:solidFill>
                  <a:srgbClr val="FF0000"/>
                </a:solidFill>
                <a:latin typeface="微软雅黑" panose="020B0503020204020204" charset="-122"/>
                <a:ea typeface="微软雅黑" panose="020B0503020204020204" charset="-122"/>
              </a:rPr>
              <a:t>纳税人（委托方）是纳税申报的法定责任主体，无论是否委托涉税专业服务机构，均需对申报内容的真实性、完整性承担首要责任。</a:t>
            </a:r>
            <a:endParaRPr lang="zh-CN" altLang="en-US" sz="2000" b="0" i="0">
              <a:solidFill>
                <a:srgbClr val="FF0000"/>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8"/>
          <a:stretch>
            <a:fillRect/>
          </a:stretch>
        </p:blipFill>
        <p:spPr>
          <a:xfrm>
            <a:off x="10965180" y="5496560"/>
            <a:ext cx="1226820" cy="1219200"/>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069975" y="304800"/>
            <a:ext cx="4952365" cy="307340"/>
          </a:xfrm>
          <a:prstGeom prst="rect">
            <a:avLst/>
          </a:prstGeom>
          <a:noFill/>
        </p:spPr>
        <p:txBody>
          <a:bodyPr wrap="square" lIns="0" tIns="0" rIns="0" bIns="0" rtlCol="0">
            <a:spAutoFit/>
          </a:bodyPr>
          <a:lstStyle/>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课程背景</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30" name="组合 29"/>
          <p:cNvGrpSpPr/>
          <p:nvPr>
            <p:custDataLst>
              <p:tags r:id="rId2"/>
            </p:custDataLst>
          </p:nvPr>
        </p:nvGrpSpPr>
        <p:grpSpPr>
          <a:xfrm>
            <a:off x="855345" y="793750"/>
            <a:ext cx="10481310" cy="4494530"/>
            <a:chOff x="1364" y="1122"/>
            <a:chExt cx="16506" cy="8591"/>
          </a:xfrm>
        </p:grpSpPr>
        <p:sp>
          <p:nvSpPr>
            <p:cNvPr id="4" name="任意多边形 3"/>
            <p:cNvSpPr/>
            <p:nvPr/>
          </p:nvSpPr>
          <p:spPr>
            <a:xfrm rot="8760000">
              <a:off x="16800" y="1122"/>
              <a:ext cx="413" cy="404"/>
            </a:xfrm>
            <a:custGeom>
              <a:avLst/>
              <a:gdLst>
                <a:gd name="connisteX0" fmla="*/ 314325 w 892646"/>
                <a:gd name="connsiteY0" fmla="*/ 492085 h 825009"/>
                <a:gd name="connisteX1" fmla="*/ 399415 w 892646"/>
                <a:gd name="connsiteY1" fmla="*/ 520660 h 825009"/>
                <a:gd name="connisteX2" fmla="*/ 485140 w 892646"/>
                <a:gd name="connsiteY2" fmla="*/ 434935 h 825009"/>
                <a:gd name="connisteX3" fmla="*/ 408940 w 892646"/>
                <a:gd name="connsiteY3" fmla="*/ 340320 h 825009"/>
                <a:gd name="connisteX4" fmla="*/ 257175 w 892646"/>
                <a:gd name="connsiteY4" fmla="*/ 397470 h 825009"/>
                <a:gd name="connisteX5" fmla="*/ 276225 w 892646"/>
                <a:gd name="connsiteY5" fmla="*/ 568285 h 825009"/>
                <a:gd name="connisteX6" fmla="*/ 370840 w 892646"/>
                <a:gd name="connsiteY6" fmla="*/ 625435 h 825009"/>
                <a:gd name="connisteX7" fmla="*/ 485140 w 892646"/>
                <a:gd name="connsiteY7" fmla="*/ 568285 h 825009"/>
                <a:gd name="connisteX8" fmla="*/ 589915 w 892646"/>
                <a:gd name="connsiteY8" fmla="*/ 434935 h 825009"/>
                <a:gd name="connisteX9" fmla="*/ 542290 w 892646"/>
                <a:gd name="connsiteY9" fmla="*/ 273645 h 825009"/>
                <a:gd name="connisteX10" fmla="*/ 323850 w 892646"/>
                <a:gd name="connsiteY10" fmla="*/ 254595 h 825009"/>
                <a:gd name="connisteX11" fmla="*/ 152400 w 892646"/>
                <a:gd name="connsiteY11" fmla="*/ 359370 h 825009"/>
                <a:gd name="connisteX12" fmla="*/ 171450 w 892646"/>
                <a:gd name="connsiteY12" fmla="*/ 615910 h 825009"/>
                <a:gd name="connisteX13" fmla="*/ 285750 w 892646"/>
                <a:gd name="connsiteY13" fmla="*/ 692110 h 825009"/>
                <a:gd name="connisteX14" fmla="*/ 532765 w 892646"/>
                <a:gd name="connsiteY14" fmla="*/ 682585 h 825009"/>
                <a:gd name="connisteX15" fmla="*/ 666115 w 892646"/>
                <a:gd name="connsiteY15" fmla="*/ 530185 h 825009"/>
                <a:gd name="connisteX16" fmla="*/ 732155 w 892646"/>
                <a:gd name="connsiteY16" fmla="*/ 330795 h 825009"/>
                <a:gd name="connisteX17" fmla="*/ 561340 w 892646"/>
                <a:gd name="connsiteY17" fmla="*/ 178395 h 825009"/>
                <a:gd name="connisteX18" fmla="*/ 276225 w 892646"/>
                <a:gd name="connsiteY18" fmla="*/ 149820 h 825009"/>
                <a:gd name="connisteX19" fmla="*/ 38100 w 892646"/>
                <a:gd name="connsiteY19" fmla="*/ 264120 h 825009"/>
                <a:gd name="connisteX20" fmla="*/ 38100 w 892646"/>
                <a:gd name="connsiteY20" fmla="*/ 577810 h 825009"/>
                <a:gd name="connisteX21" fmla="*/ 104775 w 892646"/>
                <a:gd name="connsiteY21" fmla="*/ 749260 h 825009"/>
                <a:gd name="connisteX22" fmla="*/ 295275 w 892646"/>
                <a:gd name="connsiteY22" fmla="*/ 815300 h 825009"/>
                <a:gd name="connisteX23" fmla="*/ 589915 w 892646"/>
                <a:gd name="connsiteY23" fmla="*/ 787360 h 825009"/>
                <a:gd name="connisteX24" fmla="*/ 875030 w 892646"/>
                <a:gd name="connsiteY24" fmla="*/ 539710 h 825009"/>
                <a:gd name="connisteX25" fmla="*/ 808355 w 892646"/>
                <a:gd name="connsiteY25" fmla="*/ 149820 h 825009"/>
                <a:gd name="connisteX26" fmla="*/ 542290 w 892646"/>
                <a:gd name="connsiteY26" fmla="*/ 6945 h 825009"/>
                <a:gd name="connisteX27" fmla="*/ 114300 w 892646"/>
                <a:gd name="connsiteY27" fmla="*/ 45045 h 825009"/>
                <a:gd name="connisteX28" fmla="*/ 0 w 892646"/>
                <a:gd name="connsiteY28" fmla="*/ 149820 h 82500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Lst>
              <a:rect l="l" t="t" r="r" b="b"/>
              <a:pathLst>
                <a:path w="892646" h="825010">
                  <a:moveTo>
                    <a:pt x="314325" y="492085"/>
                  </a:moveTo>
                  <a:cubicBezTo>
                    <a:pt x="329565" y="499705"/>
                    <a:pt x="365125" y="532090"/>
                    <a:pt x="399415" y="520660"/>
                  </a:cubicBezTo>
                  <a:cubicBezTo>
                    <a:pt x="433705" y="509230"/>
                    <a:pt x="483235" y="471130"/>
                    <a:pt x="485140" y="434935"/>
                  </a:cubicBezTo>
                  <a:cubicBezTo>
                    <a:pt x="487045" y="398740"/>
                    <a:pt x="454660" y="347940"/>
                    <a:pt x="408940" y="340320"/>
                  </a:cubicBezTo>
                  <a:cubicBezTo>
                    <a:pt x="363220" y="332700"/>
                    <a:pt x="283845" y="351750"/>
                    <a:pt x="257175" y="397470"/>
                  </a:cubicBezTo>
                  <a:cubicBezTo>
                    <a:pt x="230505" y="443190"/>
                    <a:pt x="253365" y="522565"/>
                    <a:pt x="276225" y="568285"/>
                  </a:cubicBezTo>
                  <a:cubicBezTo>
                    <a:pt x="299085" y="614005"/>
                    <a:pt x="328930" y="625435"/>
                    <a:pt x="370840" y="625435"/>
                  </a:cubicBezTo>
                  <a:cubicBezTo>
                    <a:pt x="412750" y="625435"/>
                    <a:pt x="441325" y="606385"/>
                    <a:pt x="485140" y="568285"/>
                  </a:cubicBezTo>
                  <a:cubicBezTo>
                    <a:pt x="528955" y="530185"/>
                    <a:pt x="578485" y="493990"/>
                    <a:pt x="589915" y="434935"/>
                  </a:cubicBezTo>
                  <a:cubicBezTo>
                    <a:pt x="601345" y="375880"/>
                    <a:pt x="595630" y="309840"/>
                    <a:pt x="542290" y="273645"/>
                  </a:cubicBezTo>
                  <a:cubicBezTo>
                    <a:pt x="488950" y="237450"/>
                    <a:pt x="401955" y="237450"/>
                    <a:pt x="323850" y="254595"/>
                  </a:cubicBezTo>
                  <a:cubicBezTo>
                    <a:pt x="245745" y="271740"/>
                    <a:pt x="182880" y="286980"/>
                    <a:pt x="152400" y="359370"/>
                  </a:cubicBezTo>
                  <a:cubicBezTo>
                    <a:pt x="121920" y="431760"/>
                    <a:pt x="144780" y="549235"/>
                    <a:pt x="171450" y="615910"/>
                  </a:cubicBezTo>
                  <a:cubicBezTo>
                    <a:pt x="198120" y="682585"/>
                    <a:pt x="213360" y="678775"/>
                    <a:pt x="285750" y="692110"/>
                  </a:cubicBezTo>
                  <a:cubicBezTo>
                    <a:pt x="358140" y="705445"/>
                    <a:pt x="456565" y="714970"/>
                    <a:pt x="532765" y="682585"/>
                  </a:cubicBezTo>
                  <a:cubicBezTo>
                    <a:pt x="608965" y="650200"/>
                    <a:pt x="626110" y="600670"/>
                    <a:pt x="666115" y="530185"/>
                  </a:cubicBezTo>
                  <a:cubicBezTo>
                    <a:pt x="706120" y="459700"/>
                    <a:pt x="753110" y="401280"/>
                    <a:pt x="732155" y="330795"/>
                  </a:cubicBezTo>
                  <a:cubicBezTo>
                    <a:pt x="711200" y="260310"/>
                    <a:pt x="652780" y="214590"/>
                    <a:pt x="561340" y="178395"/>
                  </a:cubicBezTo>
                  <a:cubicBezTo>
                    <a:pt x="469900" y="142200"/>
                    <a:pt x="381000" y="132675"/>
                    <a:pt x="276225" y="149820"/>
                  </a:cubicBezTo>
                  <a:cubicBezTo>
                    <a:pt x="171450" y="166965"/>
                    <a:pt x="85725" y="178395"/>
                    <a:pt x="38100" y="264120"/>
                  </a:cubicBezTo>
                  <a:cubicBezTo>
                    <a:pt x="-9525" y="349845"/>
                    <a:pt x="24765" y="480655"/>
                    <a:pt x="38100" y="577810"/>
                  </a:cubicBezTo>
                  <a:cubicBezTo>
                    <a:pt x="51435" y="674965"/>
                    <a:pt x="53340" y="701635"/>
                    <a:pt x="104775" y="749260"/>
                  </a:cubicBezTo>
                  <a:cubicBezTo>
                    <a:pt x="156210" y="796885"/>
                    <a:pt x="198120" y="807680"/>
                    <a:pt x="295275" y="815300"/>
                  </a:cubicBezTo>
                  <a:cubicBezTo>
                    <a:pt x="392430" y="822920"/>
                    <a:pt x="473710" y="842605"/>
                    <a:pt x="589915" y="787360"/>
                  </a:cubicBezTo>
                  <a:cubicBezTo>
                    <a:pt x="706120" y="732115"/>
                    <a:pt x="831215" y="667345"/>
                    <a:pt x="875030" y="539710"/>
                  </a:cubicBezTo>
                  <a:cubicBezTo>
                    <a:pt x="918845" y="412075"/>
                    <a:pt x="875030" y="256500"/>
                    <a:pt x="808355" y="149820"/>
                  </a:cubicBezTo>
                  <a:cubicBezTo>
                    <a:pt x="741680" y="43140"/>
                    <a:pt x="681355" y="27900"/>
                    <a:pt x="542290" y="6945"/>
                  </a:cubicBezTo>
                  <a:cubicBezTo>
                    <a:pt x="403225" y="-14010"/>
                    <a:pt x="222885" y="16470"/>
                    <a:pt x="114300" y="45045"/>
                  </a:cubicBezTo>
                  <a:cubicBezTo>
                    <a:pt x="5715" y="73620"/>
                    <a:pt x="14605" y="129500"/>
                    <a:pt x="0" y="149820"/>
                  </a:cubicBezTo>
                </a:path>
              </a:pathLst>
            </a:custGeom>
            <a:noFill/>
            <a:ln>
              <a:solidFill>
                <a:srgbClr val="FFFFFF">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9" name="yuluo"/>
            <p:cNvSpPr/>
            <p:nvPr>
              <p:custDataLst>
                <p:tags r:id="rId3"/>
              </p:custDataLst>
            </p:nvPr>
          </p:nvSpPr>
          <p:spPr>
            <a:xfrm>
              <a:off x="1950" y="2964"/>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13" name="任意多边形 12"/>
            <p:cNvSpPr/>
            <p:nvPr>
              <p:custDataLst>
                <p:tags r:id="rId4"/>
              </p:custDataLst>
            </p:nvPr>
          </p:nvSpPr>
          <p:spPr>
            <a:xfrm>
              <a:off x="9600" y="2964"/>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24" name="yuluo"/>
            <p:cNvSpPr/>
            <p:nvPr>
              <p:custDataLst>
                <p:tags r:id="rId5"/>
              </p:custDataLst>
            </p:nvPr>
          </p:nvSpPr>
          <p:spPr>
            <a:xfrm flipV="1">
              <a:off x="13425" y="6145"/>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33" name="矩形 32"/>
            <p:cNvSpPr/>
            <p:nvPr>
              <p:custDataLst>
                <p:tags r:id="rId6"/>
              </p:custDataLst>
            </p:nvPr>
          </p:nvSpPr>
          <p:spPr>
            <a:xfrm>
              <a:off x="5959" y="7570"/>
              <a:ext cx="3541" cy="2027"/>
            </a:xfrm>
            <a:prstGeom prst="rect">
              <a:avLst/>
            </a:prstGeom>
          </p:spPr>
          <p:txBody>
            <a:bodyPr wrap="square">
              <a:spAutoFit/>
            </a:bodyPr>
            <a:p>
              <a:pPr>
                <a:lnSpc>
                  <a:spcPct val="150000"/>
                </a:lnSpc>
              </a:pPr>
              <a:r>
                <a:rPr lang="en-US" altLang="zh-CN" sz="1050">
                  <a:solidFill>
                    <a:schemeClr val="bg1">
                      <a:alpha val="81000"/>
                    </a:schemeClr>
                  </a:solidFill>
                  <a:latin typeface="微软雅黑" panose="020B0503020204020204" charset="-122"/>
                  <a:ea typeface="微软雅黑" panose="020B0503020204020204" charset="-122"/>
                  <a:cs typeface="+mn-ea"/>
                  <a:sym typeface="+mn-lt"/>
                </a:rPr>
                <a:t>Please </a:t>
              </a:r>
              <a:r>
                <a:rPr lang="en-US" altLang="zh-CN" sz="1050" dirty="0">
                  <a:solidFill>
                    <a:schemeClr val="bg1">
                      <a:alpha val="81000"/>
                    </a:schemeClr>
                  </a:solidFill>
                  <a:latin typeface="微软雅黑" panose="020B0503020204020204" charset="-122"/>
                  <a:ea typeface="微软雅黑" panose="020B0503020204020204" charset="-122"/>
                  <a:cs typeface="+mn-ea"/>
                  <a:sym typeface="+mn-lt"/>
                </a:rPr>
                <a:t>add your text content here, or copy your text, Please add your text content here</a:t>
              </a:r>
              <a:r>
                <a:rPr lang="en-US" altLang="zh-CN" sz="1050">
                  <a:solidFill>
                    <a:schemeClr val="bg1">
                      <a:alpha val="81000"/>
                    </a:schemeClr>
                  </a:solidFill>
                  <a:latin typeface="微软雅黑" panose="020B0503020204020204" charset="-122"/>
                  <a:ea typeface="微软雅黑" panose="020B0503020204020204" charset="-122"/>
                  <a:cs typeface="+mn-ea"/>
                  <a:sym typeface="+mn-lt"/>
                </a:rPr>
                <a:t>, </a:t>
              </a:r>
              <a:endParaRPr lang="en-US" altLang="zh-CN" sz="1050">
                <a:solidFill>
                  <a:schemeClr val="bg1">
                    <a:alpha val="81000"/>
                  </a:schemeClr>
                </a:solidFill>
                <a:latin typeface="微软雅黑" panose="020B0503020204020204" charset="-122"/>
                <a:ea typeface="微软雅黑" panose="020B0503020204020204" charset="-122"/>
                <a:cs typeface="+mn-ea"/>
                <a:sym typeface="+mn-lt"/>
              </a:endParaRPr>
            </a:p>
            <a:p>
              <a:pPr>
                <a:lnSpc>
                  <a:spcPct val="150000"/>
                </a:lnSpc>
              </a:pPr>
              <a:r>
                <a:rPr lang="en-US" altLang="zh-CN" sz="1050">
                  <a:solidFill>
                    <a:schemeClr val="bg1">
                      <a:alpha val="81000"/>
                    </a:schemeClr>
                  </a:solidFill>
                  <a:latin typeface="微软雅黑" panose="020B0503020204020204" charset="-122"/>
                  <a:ea typeface="微软雅黑" panose="020B0503020204020204" charset="-122"/>
                  <a:cs typeface="+mn-ea"/>
                  <a:sym typeface="+mn-lt"/>
                </a:rPr>
                <a:t>or </a:t>
              </a:r>
              <a:r>
                <a:rPr lang="en-US" altLang="zh-CN" sz="1050" dirty="0">
                  <a:solidFill>
                    <a:schemeClr val="bg1">
                      <a:alpha val="81000"/>
                    </a:schemeClr>
                  </a:solidFill>
                  <a:latin typeface="微软雅黑" panose="020B0503020204020204" charset="-122"/>
                  <a:ea typeface="微软雅黑" panose="020B0503020204020204" charset="-122"/>
                  <a:cs typeface="+mn-ea"/>
                  <a:sym typeface="+mn-lt"/>
                </a:rPr>
                <a:t>copy your text</a:t>
              </a:r>
              <a:r>
                <a:rPr lang="en-US" altLang="zh-CN" sz="1050">
                  <a:solidFill>
                    <a:schemeClr val="bg1">
                      <a:alpha val="81000"/>
                    </a:schemeClr>
                  </a:solidFill>
                  <a:latin typeface="微软雅黑" panose="020B0503020204020204" charset="-122"/>
                  <a:ea typeface="微软雅黑" panose="020B0503020204020204" charset="-122"/>
                  <a:cs typeface="+mn-ea"/>
                  <a:sym typeface="+mn-lt"/>
                </a:rPr>
                <a:t>, </a:t>
              </a:r>
              <a:endParaRPr lang="en-US" altLang="zh-CN" sz="1050" dirty="0">
                <a:solidFill>
                  <a:schemeClr val="bg1">
                    <a:alpha val="81000"/>
                  </a:schemeClr>
                </a:solidFill>
                <a:latin typeface="微软雅黑" panose="020B0503020204020204" charset="-122"/>
                <a:ea typeface="微软雅黑" panose="020B0503020204020204" charset="-122"/>
                <a:cs typeface="+mn-ea"/>
                <a:sym typeface="+mn-lt"/>
              </a:endParaRPr>
            </a:p>
          </p:txBody>
        </p:sp>
        <p:sp>
          <p:nvSpPr>
            <p:cNvPr id="35" name="矩形 34"/>
            <p:cNvSpPr/>
            <p:nvPr>
              <p:custDataLst>
                <p:tags r:id="rId7"/>
              </p:custDataLst>
            </p:nvPr>
          </p:nvSpPr>
          <p:spPr>
            <a:xfrm>
              <a:off x="5959" y="6698"/>
              <a:ext cx="2472" cy="969"/>
            </a:xfrm>
            <a:prstGeom prst="rect">
              <a:avLst/>
            </a:prstGeom>
          </p:spPr>
          <p:txBody>
            <a:bodyPr wrap="square">
              <a:spAutoFit/>
            </a:bodyPr>
            <a:p>
              <a:pPr>
                <a:lnSpc>
                  <a:spcPct val="150000"/>
                </a:lnSpc>
              </a:pPr>
              <a:r>
                <a:rPr lang="zh-CN" altLang="en-US">
                  <a:solidFill>
                    <a:schemeClr val="bg1"/>
                  </a:solidFill>
                  <a:latin typeface="微软雅黑" panose="020B0503020204020204" charset="-122"/>
                  <a:ea typeface="微软雅黑" panose="020B0503020204020204" charset="-122"/>
                  <a:cs typeface="+mn-ea"/>
                  <a:sym typeface="+mn-lt"/>
                </a:rPr>
                <a:t>添加您的标题</a:t>
              </a:r>
              <a:endParaRPr lang="en-US" altLang="zh-CN">
                <a:solidFill>
                  <a:schemeClr val="bg1"/>
                </a:solidFill>
                <a:latin typeface="微软雅黑" panose="020B0503020204020204" charset="-122"/>
                <a:ea typeface="微软雅黑" panose="020B0503020204020204" charset="-122"/>
                <a:cs typeface="+mn-ea"/>
                <a:sym typeface="+mn-lt"/>
              </a:endParaRPr>
            </a:p>
          </p:txBody>
        </p:sp>
        <p:grpSp>
          <p:nvGrpSpPr>
            <p:cNvPr id="37" name="组合 36"/>
            <p:cNvGrpSpPr/>
            <p:nvPr/>
          </p:nvGrpSpPr>
          <p:grpSpPr>
            <a:xfrm>
              <a:off x="1364" y="1387"/>
              <a:ext cx="16506" cy="1198"/>
              <a:chOff x="1364" y="911"/>
              <a:chExt cx="16506" cy="1198"/>
            </a:xfrm>
          </p:grpSpPr>
          <p:sp>
            <p:nvSpPr>
              <p:cNvPr id="27" name="文本框 26"/>
              <p:cNvSpPr txBox="1"/>
              <p:nvPr/>
            </p:nvSpPr>
            <p:spPr>
              <a:xfrm>
                <a:off x="1364" y="911"/>
                <a:ext cx="16506" cy="1057"/>
              </a:xfrm>
              <a:prstGeom prst="rect">
                <a:avLst/>
              </a:prstGeom>
              <a:noFill/>
            </p:spPr>
            <p:txBody>
              <a:bodyPr wrap="square" rtlCol="0">
                <a:spAutoFit/>
              </a:bodyPr>
              <a:p>
                <a:pPr algn="dist"/>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明确委托关系中的</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责任底线</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委托不代表</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免责</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endPar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cxnSp>
            <p:nvCxnSpPr>
              <p:cNvPr id="29" name="直接连接符 28"/>
              <p:cNvCxnSpPr/>
              <p:nvPr/>
            </p:nvCxnSpPr>
            <p:spPr>
              <a:xfrm>
                <a:off x="2417" y="2109"/>
                <a:ext cx="14173" cy="0"/>
              </a:xfrm>
              <a:prstGeom prst="line">
                <a:avLst/>
              </a:prstGeom>
              <a:ln>
                <a:solidFill>
                  <a:srgbClr val="35729C">
                    <a:alpha val="25000"/>
                  </a:srgbClr>
                </a:soli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941705" y="1632585"/>
            <a:ext cx="9763760" cy="1014730"/>
          </a:xfrm>
          <a:prstGeom prst="rect">
            <a:avLst/>
          </a:prstGeom>
        </p:spPr>
        <p:txBody>
          <a:bodyPr wrap="square">
            <a:spAutoFit/>
          </a:bodyPr>
          <a:p>
            <a:pPr marL="457200" indent="0" fontAlgn="auto">
              <a:lnSpc>
                <a:spcPct val="150000"/>
              </a:lnSpc>
              <a:extLst>
                <a:ext uri="{35155182-B16C-46BC-9424-99874614C6A1}">
                  <wpsdc:marlchars xmlns:wpsdc="http://www.wps.cn/officeDocument/2017/drawingmlCustomData" val="200" checksum="2975741746"/>
                </a:ext>
              </a:extLst>
            </a:pPr>
            <a:r>
              <a:rPr lang="en-US" altLang="zh-CN" sz="2000" b="0" i="0">
                <a:solidFill>
                  <a:srgbClr val="1F2329"/>
                </a:solidFill>
                <a:latin typeface="微软雅黑" panose="020B0503020204020204" charset="-122"/>
                <a:ea typeface="微软雅黑" panose="020B0503020204020204" charset="-122"/>
                <a:cs typeface="微软雅黑" panose="020B0503020204020204" charset="-122"/>
              </a:rPr>
              <a:t>《</a:t>
            </a:r>
            <a:r>
              <a:rPr lang="zh-CN" altLang="en-US" sz="2000" b="0" i="0">
                <a:solidFill>
                  <a:srgbClr val="1F2329"/>
                </a:solidFill>
                <a:latin typeface="微软雅黑" panose="020B0503020204020204" charset="-122"/>
                <a:ea typeface="微软雅黑" panose="020B0503020204020204" charset="-122"/>
                <a:cs typeface="微软雅黑" panose="020B0503020204020204" charset="-122"/>
              </a:rPr>
              <a:t>中华人民共和国税收征收管理法</a:t>
            </a:r>
            <a:r>
              <a:rPr lang="en-US" altLang="zh-CN" sz="2000" b="0" i="0">
                <a:solidFill>
                  <a:srgbClr val="1F2329"/>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1F2329"/>
                </a:solidFill>
                <a:latin typeface="微软雅黑" panose="020B0503020204020204" charset="-122"/>
                <a:ea typeface="微软雅黑" panose="020B0503020204020204" charset="-122"/>
                <a:cs typeface="微软雅黑" panose="020B0503020204020204" charset="-122"/>
                <a:sym typeface="+mn-ea"/>
              </a:rPr>
              <a:t>第八十九条</a:t>
            </a:r>
            <a:endParaRPr lang="zh-CN" altLang="en-US" sz="2000">
              <a:solidFill>
                <a:srgbClr val="1F2329"/>
              </a:solidFill>
              <a:latin typeface="微软雅黑" panose="020B0503020204020204" charset="-122"/>
              <a:ea typeface="微软雅黑" panose="020B0503020204020204" charset="-122"/>
              <a:cs typeface="微软雅黑" panose="020B0503020204020204" charset="-122"/>
              <a:sym typeface="+mn-ea"/>
            </a:endParaRPr>
          </a:p>
          <a:p>
            <a:pPr marL="457200" indent="0" fontAlgn="auto">
              <a:lnSpc>
                <a:spcPct val="150000"/>
              </a:lnSpc>
              <a:extLst>
                <a:ext uri="{35155182-B16C-46BC-9424-99874614C6A1}">
                  <wpsdc:marlchars xmlns:wpsdc="http://www.wps.cn/officeDocument/2017/drawingmlCustomData" val="200" checksum="2975741746"/>
                </a:ext>
              </a:extLst>
            </a:pPr>
            <a:r>
              <a:rPr lang="zh-CN" altLang="en-US" sz="2000" b="0" i="0">
                <a:solidFill>
                  <a:srgbClr val="1F2329"/>
                </a:solidFill>
                <a:latin typeface="微软雅黑" panose="020B0503020204020204" charset="-122"/>
                <a:ea typeface="微软雅黑" panose="020B0503020204020204" charset="-122"/>
                <a:cs typeface="微软雅黑" panose="020B0503020204020204" charset="-122"/>
              </a:rPr>
              <a:t>纳税人、扣缴义务人可以委托税务代理人代为办理税务事宜。</a:t>
            </a:r>
            <a:endParaRPr lang="zh-CN" altLang="en-US" sz="2000" b="0" i="0">
              <a:solidFill>
                <a:srgbClr val="1F2329"/>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186815" y="2927985"/>
            <a:ext cx="9858375" cy="1014730"/>
          </a:xfrm>
          <a:prstGeom prst="rect">
            <a:avLst/>
          </a:prstGeom>
        </p:spPr>
        <p:txBody>
          <a:bodyPr wrap="square">
            <a:spAutoFit/>
          </a:bodyPr>
          <a:p>
            <a:pPr indent="457200" fontAlgn="auto">
              <a:lnSpc>
                <a:spcPct val="150000"/>
              </a:lnSpc>
            </a:pPr>
            <a:r>
              <a:rPr lang="zh-CN" altLang="en-US" sz="2000" b="0" i="0">
                <a:solidFill>
                  <a:srgbClr val="FF0000"/>
                </a:solidFill>
                <a:latin typeface="微软雅黑" panose="020B0503020204020204" charset="-122"/>
                <a:ea typeface="微软雅黑" panose="020B0503020204020204" charset="-122"/>
              </a:rPr>
              <a:t>明确委托代理的合法性，但未免除纳税人的法定纳税义务，税务代理人仅为</a:t>
            </a:r>
            <a:r>
              <a:rPr lang="en-US" altLang="zh-CN" sz="2000" b="0" i="0">
                <a:solidFill>
                  <a:srgbClr val="FF0000"/>
                </a:solidFill>
                <a:latin typeface="微软雅黑" panose="020B0503020204020204" charset="-122"/>
                <a:ea typeface="微软雅黑" panose="020B0503020204020204" charset="-122"/>
              </a:rPr>
              <a:t> “</a:t>
            </a:r>
            <a:r>
              <a:rPr lang="zh-CN" altLang="en-US" sz="2000" b="0" i="0">
                <a:solidFill>
                  <a:srgbClr val="FF0000"/>
                </a:solidFill>
                <a:latin typeface="微软雅黑" panose="020B0503020204020204" charset="-122"/>
                <a:ea typeface="微软雅黑" panose="020B0503020204020204" charset="-122"/>
              </a:rPr>
              <a:t>代为办理</a:t>
            </a:r>
            <a:r>
              <a:rPr lang="en-US" altLang="zh-CN" sz="2000" b="0" i="0">
                <a:solidFill>
                  <a:srgbClr val="FF0000"/>
                </a:solidFill>
                <a:latin typeface="微软雅黑" panose="020B0503020204020204" charset="-122"/>
                <a:ea typeface="微软雅黑" panose="020B0503020204020204" charset="-122"/>
              </a:rPr>
              <a:t>” </a:t>
            </a:r>
            <a:r>
              <a:rPr lang="zh-CN" altLang="en-US" sz="2000" b="0" i="0">
                <a:solidFill>
                  <a:srgbClr val="FF0000"/>
                </a:solidFill>
                <a:latin typeface="微软雅黑" panose="020B0503020204020204" charset="-122"/>
                <a:ea typeface="微软雅黑" panose="020B0503020204020204" charset="-122"/>
              </a:rPr>
              <a:t>的辅助角色。</a:t>
            </a:r>
            <a:endParaRPr lang="zh-CN" altLang="en-US" sz="2000" b="0" i="0">
              <a:solidFill>
                <a:srgbClr val="FF0000"/>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8"/>
          <a:stretch>
            <a:fillRect/>
          </a:stretch>
        </p:blipFill>
        <p:spPr>
          <a:xfrm>
            <a:off x="10942955" y="5526405"/>
            <a:ext cx="1226820" cy="1219200"/>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069975" y="304800"/>
            <a:ext cx="4952365" cy="307340"/>
          </a:xfrm>
          <a:prstGeom prst="rect">
            <a:avLst/>
          </a:prstGeom>
          <a:noFill/>
        </p:spPr>
        <p:txBody>
          <a:bodyPr wrap="square" lIns="0" tIns="0" rIns="0" bIns="0" rtlCol="0">
            <a:spAutoFit/>
          </a:bodyPr>
          <a:lstStyle/>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课程背景</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30" name="组合 29"/>
          <p:cNvGrpSpPr/>
          <p:nvPr>
            <p:custDataLst>
              <p:tags r:id="rId2"/>
            </p:custDataLst>
          </p:nvPr>
        </p:nvGrpSpPr>
        <p:grpSpPr>
          <a:xfrm>
            <a:off x="855345" y="793750"/>
            <a:ext cx="10481310" cy="4494530"/>
            <a:chOff x="1364" y="1122"/>
            <a:chExt cx="16506" cy="8591"/>
          </a:xfrm>
        </p:grpSpPr>
        <p:sp>
          <p:nvSpPr>
            <p:cNvPr id="4" name="任意多边形 3"/>
            <p:cNvSpPr/>
            <p:nvPr/>
          </p:nvSpPr>
          <p:spPr>
            <a:xfrm rot="8760000">
              <a:off x="16800" y="1122"/>
              <a:ext cx="413" cy="404"/>
            </a:xfrm>
            <a:custGeom>
              <a:avLst/>
              <a:gdLst>
                <a:gd name="connisteX0" fmla="*/ 314325 w 892646"/>
                <a:gd name="connsiteY0" fmla="*/ 492085 h 825009"/>
                <a:gd name="connisteX1" fmla="*/ 399415 w 892646"/>
                <a:gd name="connsiteY1" fmla="*/ 520660 h 825009"/>
                <a:gd name="connisteX2" fmla="*/ 485140 w 892646"/>
                <a:gd name="connsiteY2" fmla="*/ 434935 h 825009"/>
                <a:gd name="connisteX3" fmla="*/ 408940 w 892646"/>
                <a:gd name="connsiteY3" fmla="*/ 340320 h 825009"/>
                <a:gd name="connisteX4" fmla="*/ 257175 w 892646"/>
                <a:gd name="connsiteY4" fmla="*/ 397470 h 825009"/>
                <a:gd name="connisteX5" fmla="*/ 276225 w 892646"/>
                <a:gd name="connsiteY5" fmla="*/ 568285 h 825009"/>
                <a:gd name="connisteX6" fmla="*/ 370840 w 892646"/>
                <a:gd name="connsiteY6" fmla="*/ 625435 h 825009"/>
                <a:gd name="connisteX7" fmla="*/ 485140 w 892646"/>
                <a:gd name="connsiteY7" fmla="*/ 568285 h 825009"/>
                <a:gd name="connisteX8" fmla="*/ 589915 w 892646"/>
                <a:gd name="connsiteY8" fmla="*/ 434935 h 825009"/>
                <a:gd name="connisteX9" fmla="*/ 542290 w 892646"/>
                <a:gd name="connsiteY9" fmla="*/ 273645 h 825009"/>
                <a:gd name="connisteX10" fmla="*/ 323850 w 892646"/>
                <a:gd name="connsiteY10" fmla="*/ 254595 h 825009"/>
                <a:gd name="connisteX11" fmla="*/ 152400 w 892646"/>
                <a:gd name="connsiteY11" fmla="*/ 359370 h 825009"/>
                <a:gd name="connisteX12" fmla="*/ 171450 w 892646"/>
                <a:gd name="connsiteY12" fmla="*/ 615910 h 825009"/>
                <a:gd name="connisteX13" fmla="*/ 285750 w 892646"/>
                <a:gd name="connsiteY13" fmla="*/ 692110 h 825009"/>
                <a:gd name="connisteX14" fmla="*/ 532765 w 892646"/>
                <a:gd name="connsiteY14" fmla="*/ 682585 h 825009"/>
                <a:gd name="connisteX15" fmla="*/ 666115 w 892646"/>
                <a:gd name="connsiteY15" fmla="*/ 530185 h 825009"/>
                <a:gd name="connisteX16" fmla="*/ 732155 w 892646"/>
                <a:gd name="connsiteY16" fmla="*/ 330795 h 825009"/>
                <a:gd name="connisteX17" fmla="*/ 561340 w 892646"/>
                <a:gd name="connsiteY17" fmla="*/ 178395 h 825009"/>
                <a:gd name="connisteX18" fmla="*/ 276225 w 892646"/>
                <a:gd name="connsiteY18" fmla="*/ 149820 h 825009"/>
                <a:gd name="connisteX19" fmla="*/ 38100 w 892646"/>
                <a:gd name="connsiteY19" fmla="*/ 264120 h 825009"/>
                <a:gd name="connisteX20" fmla="*/ 38100 w 892646"/>
                <a:gd name="connsiteY20" fmla="*/ 577810 h 825009"/>
                <a:gd name="connisteX21" fmla="*/ 104775 w 892646"/>
                <a:gd name="connsiteY21" fmla="*/ 749260 h 825009"/>
                <a:gd name="connisteX22" fmla="*/ 295275 w 892646"/>
                <a:gd name="connsiteY22" fmla="*/ 815300 h 825009"/>
                <a:gd name="connisteX23" fmla="*/ 589915 w 892646"/>
                <a:gd name="connsiteY23" fmla="*/ 787360 h 825009"/>
                <a:gd name="connisteX24" fmla="*/ 875030 w 892646"/>
                <a:gd name="connsiteY24" fmla="*/ 539710 h 825009"/>
                <a:gd name="connisteX25" fmla="*/ 808355 w 892646"/>
                <a:gd name="connsiteY25" fmla="*/ 149820 h 825009"/>
                <a:gd name="connisteX26" fmla="*/ 542290 w 892646"/>
                <a:gd name="connsiteY26" fmla="*/ 6945 h 825009"/>
                <a:gd name="connisteX27" fmla="*/ 114300 w 892646"/>
                <a:gd name="connsiteY27" fmla="*/ 45045 h 825009"/>
                <a:gd name="connisteX28" fmla="*/ 0 w 892646"/>
                <a:gd name="connsiteY28" fmla="*/ 149820 h 82500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Lst>
              <a:rect l="l" t="t" r="r" b="b"/>
              <a:pathLst>
                <a:path w="892646" h="825010">
                  <a:moveTo>
                    <a:pt x="314325" y="492085"/>
                  </a:moveTo>
                  <a:cubicBezTo>
                    <a:pt x="329565" y="499705"/>
                    <a:pt x="365125" y="532090"/>
                    <a:pt x="399415" y="520660"/>
                  </a:cubicBezTo>
                  <a:cubicBezTo>
                    <a:pt x="433705" y="509230"/>
                    <a:pt x="483235" y="471130"/>
                    <a:pt x="485140" y="434935"/>
                  </a:cubicBezTo>
                  <a:cubicBezTo>
                    <a:pt x="487045" y="398740"/>
                    <a:pt x="454660" y="347940"/>
                    <a:pt x="408940" y="340320"/>
                  </a:cubicBezTo>
                  <a:cubicBezTo>
                    <a:pt x="363220" y="332700"/>
                    <a:pt x="283845" y="351750"/>
                    <a:pt x="257175" y="397470"/>
                  </a:cubicBezTo>
                  <a:cubicBezTo>
                    <a:pt x="230505" y="443190"/>
                    <a:pt x="253365" y="522565"/>
                    <a:pt x="276225" y="568285"/>
                  </a:cubicBezTo>
                  <a:cubicBezTo>
                    <a:pt x="299085" y="614005"/>
                    <a:pt x="328930" y="625435"/>
                    <a:pt x="370840" y="625435"/>
                  </a:cubicBezTo>
                  <a:cubicBezTo>
                    <a:pt x="412750" y="625435"/>
                    <a:pt x="441325" y="606385"/>
                    <a:pt x="485140" y="568285"/>
                  </a:cubicBezTo>
                  <a:cubicBezTo>
                    <a:pt x="528955" y="530185"/>
                    <a:pt x="578485" y="493990"/>
                    <a:pt x="589915" y="434935"/>
                  </a:cubicBezTo>
                  <a:cubicBezTo>
                    <a:pt x="601345" y="375880"/>
                    <a:pt x="595630" y="309840"/>
                    <a:pt x="542290" y="273645"/>
                  </a:cubicBezTo>
                  <a:cubicBezTo>
                    <a:pt x="488950" y="237450"/>
                    <a:pt x="401955" y="237450"/>
                    <a:pt x="323850" y="254595"/>
                  </a:cubicBezTo>
                  <a:cubicBezTo>
                    <a:pt x="245745" y="271740"/>
                    <a:pt x="182880" y="286980"/>
                    <a:pt x="152400" y="359370"/>
                  </a:cubicBezTo>
                  <a:cubicBezTo>
                    <a:pt x="121920" y="431760"/>
                    <a:pt x="144780" y="549235"/>
                    <a:pt x="171450" y="615910"/>
                  </a:cubicBezTo>
                  <a:cubicBezTo>
                    <a:pt x="198120" y="682585"/>
                    <a:pt x="213360" y="678775"/>
                    <a:pt x="285750" y="692110"/>
                  </a:cubicBezTo>
                  <a:cubicBezTo>
                    <a:pt x="358140" y="705445"/>
                    <a:pt x="456565" y="714970"/>
                    <a:pt x="532765" y="682585"/>
                  </a:cubicBezTo>
                  <a:cubicBezTo>
                    <a:pt x="608965" y="650200"/>
                    <a:pt x="626110" y="600670"/>
                    <a:pt x="666115" y="530185"/>
                  </a:cubicBezTo>
                  <a:cubicBezTo>
                    <a:pt x="706120" y="459700"/>
                    <a:pt x="753110" y="401280"/>
                    <a:pt x="732155" y="330795"/>
                  </a:cubicBezTo>
                  <a:cubicBezTo>
                    <a:pt x="711200" y="260310"/>
                    <a:pt x="652780" y="214590"/>
                    <a:pt x="561340" y="178395"/>
                  </a:cubicBezTo>
                  <a:cubicBezTo>
                    <a:pt x="469900" y="142200"/>
                    <a:pt x="381000" y="132675"/>
                    <a:pt x="276225" y="149820"/>
                  </a:cubicBezTo>
                  <a:cubicBezTo>
                    <a:pt x="171450" y="166965"/>
                    <a:pt x="85725" y="178395"/>
                    <a:pt x="38100" y="264120"/>
                  </a:cubicBezTo>
                  <a:cubicBezTo>
                    <a:pt x="-9525" y="349845"/>
                    <a:pt x="24765" y="480655"/>
                    <a:pt x="38100" y="577810"/>
                  </a:cubicBezTo>
                  <a:cubicBezTo>
                    <a:pt x="51435" y="674965"/>
                    <a:pt x="53340" y="701635"/>
                    <a:pt x="104775" y="749260"/>
                  </a:cubicBezTo>
                  <a:cubicBezTo>
                    <a:pt x="156210" y="796885"/>
                    <a:pt x="198120" y="807680"/>
                    <a:pt x="295275" y="815300"/>
                  </a:cubicBezTo>
                  <a:cubicBezTo>
                    <a:pt x="392430" y="822920"/>
                    <a:pt x="473710" y="842605"/>
                    <a:pt x="589915" y="787360"/>
                  </a:cubicBezTo>
                  <a:cubicBezTo>
                    <a:pt x="706120" y="732115"/>
                    <a:pt x="831215" y="667345"/>
                    <a:pt x="875030" y="539710"/>
                  </a:cubicBezTo>
                  <a:cubicBezTo>
                    <a:pt x="918845" y="412075"/>
                    <a:pt x="875030" y="256500"/>
                    <a:pt x="808355" y="149820"/>
                  </a:cubicBezTo>
                  <a:cubicBezTo>
                    <a:pt x="741680" y="43140"/>
                    <a:pt x="681355" y="27900"/>
                    <a:pt x="542290" y="6945"/>
                  </a:cubicBezTo>
                  <a:cubicBezTo>
                    <a:pt x="403225" y="-14010"/>
                    <a:pt x="222885" y="16470"/>
                    <a:pt x="114300" y="45045"/>
                  </a:cubicBezTo>
                  <a:cubicBezTo>
                    <a:pt x="5715" y="73620"/>
                    <a:pt x="14605" y="129500"/>
                    <a:pt x="0" y="149820"/>
                  </a:cubicBezTo>
                </a:path>
              </a:pathLst>
            </a:custGeom>
            <a:noFill/>
            <a:ln>
              <a:solidFill>
                <a:srgbClr val="FFFFFF">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9" name="yuluo"/>
            <p:cNvSpPr/>
            <p:nvPr>
              <p:custDataLst>
                <p:tags r:id="rId3"/>
              </p:custDataLst>
            </p:nvPr>
          </p:nvSpPr>
          <p:spPr>
            <a:xfrm>
              <a:off x="1950" y="2964"/>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13" name="任意多边形 12"/>
            <p:cNvSpPr/>
            <p:nvPr>
              <p:custDataLst>
                <p:tags r:id="rId4"/>
              </p:custDataLst>
            </p:nvPr>
          </p:nvSpPr>
          <p:spPr>
            <a:xfrm>
              <a:off x="9600" y="2964"/>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24" name="yuluo"/>
            <p:cNvSpPr/>
            <p:nvPr>
              <p:custDataLst>
                <p:tags r:id="rId5"/>
              </p:custDataLst>
            </p:nvPr>
          </p:nvSpPr>
          <p:spPr>
            <a:xfrm flipV="1">
              <a:off x="13425" y="6145"/>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33" name="矩形 32"/>
            <p:cNvSpPr/>
            <p:nvPr>
              <p:custDataLst>
                <p:tags r:id="rId6"/>
              </p:custDataLst>
            </p:nvPr>
          </p:nvSpPr>
          <p:spPr>
            <a:xfrm>
              <a:off x="5959" y="7570"/>
              <a:ext cx="3541" cy="2027"/>
            </a:xfrm>
            <a:prstGeom prst="rect">
              <a:avLst/>
            </a:prstGeom>
          </p:spPr>
          <p:txBody>
            <a:bodyPr wrap="square">
              <a:spAutoFit/>
            </a:bodyPr>
            <a:p>
              <a:pPr>
                <a:lnSpc>
                  <a:spcPct val="150000"/>
                </a:lnSpc>
              </a:pPr>
              <a:r>
                <a:rPr lang="en-US" altLang="zh-CN" sz="1050">
                  <a:solidFill>
                    <a:schemeClr val="bg1">
                      <a:alpha val="81000"/>
                    </a:schemeClr>
                  </a:solidFill>
                  <a:latin typeface="微软雅黑" panose="020B0503020204020204" charset="-122"/>
                  <a:ea typeface="微软雅黑" panose="020B0503020204020204" charset="-122"/>
                  <a:cs typeface="+mn-ea"/>
                  <a:sym typeface="+mn-lt"/>
                </a:rPr>
                <a:t>Please </a:t>
              </a:r>
              <a:r>
                <a:rPr lang="en-US" altLang="zh-CN" sz="1050" dirty="0">
                  <a:solidFill>
                    <a:schemeClr val="bg1">
                      <a:alpha val="81000"/>
                    </a:schemeClr>
                  </a:solidFill>
                  <a:latin typeface="微软雅黑" panose="020B0503020204020204" charset="-122"/>
                  <a:ea typeface="微软雅黑" panose="020B0503020204020204" charset="-122"/>
                  <a:cs typeface="+mn-ea"/>
                  <a:sym typeface="+mn-lt"/>
                </a:rPr>
                <a:t>add your text content here, or copy your text, Please add your text content here</a:t>
              </a:r>
              <a:r>
                <a:rPr lang="en-US" altLang="zh-CN" sz="1050">
                  <a:solidFill>
                    <a:schemeClr val="bg1">
                      <a:alpha val="81000"/>
                    </a:schemeClr>
                  </a:solidFill>
                  <a:latin typeface="微软雅黑" panose="020B0503020204020204" charset="-122"/>
                  <a:ea typeface="微软雅黑" panose="020B0503020204020204" charset="-122"/>
                  <a:cs typeface="+mn-ea"/>
                  <a:sym typeface="+mn-lt"/>
                </a:rPr>
                <a:t>, </a:t>
              </a:r>
              <a:endParaRPr lang="en-US" altLang="zh-CN" sz="1050">
                <a:solidFill>
                  <a:schemeClr val="bg1">
                    <a:alpha val="81000"/>
                  </a:schemeClr>
                </a:solidFill>
                <a:latin typeface="微软雅黑" panose="020B0503020204020204" charset="-122"/>
                <a:ea typeface="微软雅黑" panose="020B0503020204020204" charset="-122"/>
                <a:cs typeface="+mn-ea"/>
                <a:sym typeface="+mn-lt"/>
              </a:endParaRPr>
            </a:p>
            <a:p>
              <a:pPr>
                <a:lnSpc>
                  <a:spcPct val="150000"/>
                </a:lnSpc>
              </a:pPr>
              <a:r>
                <a:rPr lang="en-US" altLang="zh-CN" sz="1050">
                  <a:solidFill>
                    <a:schemeClr val="bg1">
                      <a:alpha val="81000"/>
                    </a:schemeClr>
                  </a:solidFill>
                  <a:latin typeface="微软雅黑" panose="020B0503020204020204" charset="-122"/>
                  <a:ea typeface="微软雅黑" panose="020B0503020204020204" charset="-122"/>
                  <a:cs typeface="+mn-ea"/>
                  <a:sym typeface="+mn-lt"/>
                </a:rPr>
                <a:t>or </a:t>
              </a:r>
              <a:r>
                <a:rPr lang="en-US" altLang="zh-CN" sz="1050" dirty="0">
                  <a:solidFill>
                    <a:schemeClr val="bg1">
                      <a:alpha val="81000"/>
                    </a:schemeClr>
                  </a:solidFill>
                  <a:latin typeface="微软雅黑" panose="020B0503020204020204" charset="-122"/>
                  <a:ea typeface="微软雅黑" panose="020B0503020204020204" charset="-122"/>
                  <a:cs typeface="+mn-ea"/>
                  <a:sym typeface="+mn-lt"/>
                </a:rPr>
                <a:t>copy your text</a:t>
              </a:r>
              <a:r>
                <a:rPr lang="en-US" altLang="zh-CN" sz="1050">
                  <a:solidFill>
                    <a:schemeClr val="bg1">
                      <a:alpha val="81000"/>
                    </a:schemeClr>
                  </a:solidFill>
                  <a:latin typeface="微软雅黑" panose="020B0503020204020204" charset="-122"/>
                  <a:ea typeface="微软雅黑" panose="020B0503020204020204" charset="-122"/>
                  <a:cs typeface="+mn-ea"/>
                  <a:sym typeface="+mn-lt"/>
                </a:rPr>
                <a:t>, </a:t>
              </a:r>
              <a:endParaRPr lang="en-US" altLang="zh-CN" sz="1050" dirty="0">
                <a:solidFill>
                  <a:schemeClr val="bg1">
                    <a:alpha val="81000"/>
                  </a:schemeClr>
                </a:solidFill>
                <a:latin typeface="微软雅黑" panose="020B0503020204020204" charset="-122"/>
                <a:ea typeface="微软雅黑" panose="020B0503020204020204" charset="-122"/>
                <a:cs typeface="+mn-ea"/>
                <a:sym typeface="+mn-lt"/>
              </a:endParaRPr>
            </a:p>
          </p:txBody>
        </p:sp>
        <p:sp>
          <p:nvSpPr>
            <p:cNvPr id="35" name="矩形 34"/>
            <p:cNvSpPr/>
            <p:nvPr>
              <p:custDataLst>
                <p:tags r:id="rId7"/>
              </p:custDataLst>
            </p:nvPr>
          </p:nvSpPr>
          <p:spPr>
            <a:xfrm>
              <a:off x="5959" y="6698"/>
              <a:ext cx="2472" cy="969"/>
            </a:xfrm>
            <a:prstGeom prst="rect">
              <a:avLst/>
            </a:prstGeom>
          </p:spPr>
          <p:txBody>
            <a:bodyPr wrap="square">
              <a:spAutoFit/>
            </a:bodyPr>
            <a:p>
              <a:pPr>
                <a:lnSpc>
                  <a:spcPct val="150000"/>
                </a:lnSpc>
              </a:pPr>
              <a:r>
                <a:rPr lang="zh-CN" altLang="en-US">
                  <a:solidFill>
                    <a:schemeClr val="bg1"/>
                  </a:solidFill>
                  <a:latin typeface="微软雅黑" panose="020B0503020204020204" charset="-122"/>
                  <a:ea typeface="微软雅黑" panose="020B0503020204020204" charset="-122"/>
                  <a:cs typeface="+mn-ea"/>
                  <a:sym typeface="+mn-lt"/>
                </a:rPr>
                <a:t>添加您的标题</a:t>
              </a:r>
              <a:endParaRPr lang="en-US" altLang="zh-CN">
                <a:solidFill>
                  <a:schemeClr val="bg1"/>
                </a:solidFill>
                <a:latin typeface="微软雅黑" panose="020B0503020204020204" charset="-122"/>
                <a:ea typeface="微软雅黑" panose="020B0503020204020204" charset="-122"/>
                <a:cs typeface="+mn-ea"/>
                <a:sym typeface="+mn-lt"/>
              </a:endParaRPr>
            </a:p>
          </p:txBody>
        </p:sp>
        <p:grpSp>
          <p:nvGrpSpPr>
            <p:cNvPr id="37" name="组合 36"/>
            <p:cNvGrpSpPr/>
            <p:nvPr/>
          </p:nvGrpSpPr>
          <p:grpSpPr>
            <a:xfrm>
              <a:off x="1364" y="1387"/>
              <a:ext cx="16506" cy="1198"/>
              <a:chOff x="1364" y="911"/>
              <a:chExt cx="16506" cy="1198"/>
            </a:xfrm>
          </p:grpSpPr>
          <p:sp>
            <p:nvSpPr>
              <p:cNvPr id="27" name="文本框 26"/>
              <p:cNvSpPr txBox="1"/>
              <p:nvPr/>
            </p:nvSpPr>
            <p:spPr>
              <a:xfrm>
                <a:off x="1364" y="911"/>
                <a:ext cx="16506" cy="1057"/>
              </a:xfrm>
              <a:prstGeom prst="rect">
                <a:avLst/>
              </a:prstGeom>
              <a:noFill/>
            </p:spPr>
            <p:txBody>
              <a:bodyPr wrap="square" rtlCol="0">
                <a:spAutoFit/>
              </a:bodyPr>
              <a:p>
                <a:pPr algn="dist"/>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明确委托关系中的</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责任底线</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委托不代表</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免责</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endPar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cxnSp>
            <p:nvCxnSpPr>
              <p:cNvPr id="29" name="直接连接符 28"/>
              <p:cNvCxnSpPr/>
              <p:nvPr/>
            </p:nvCxnSpPr>
            <p:spPr>
              <a:xfrm>
                <a:off x="2417" y="2109"/>
                <a:ext cx="14173" cy="0"/>
              </a:xfrm>
              <a:prstGeom prst="line">
                <a:avLst/>
              </a:prstGeom>
              <a:ln>
                <a:solidFill>
                  <a:srgbClr val="35729C">
                    <a:alpha val="25000"/>
                  </a:srgbClr>
                </a:solidFill>
              </a:ln>
            </p:spPr>
            <p:style>
              <a:lnRef idx="1">
                <a:schemeClr val="accent1"/>
              </a:lnRef>
              <a:fillRef idx="0">
                <a:schemeClr val="accent1"/>
              </a:fillRef>
              <a:effectRef idx="0">
                <a:schemeClr val="accent1"/>
              </a:effectRef>
              <a:fontRef idx="minor">
                <a:schemeClr val="tx1"/>
              </a:fontRef>
            </p:style>
          </p:cxnSp>
        </p:grpSp>
      </p:grpSp>
      <p:sp>
        <p:nvSpPr>
          <p:cNvPr id="2" name="文本框 1"/>
          <p:cNvSpPr txBox="1"/>
          <p:nvPr/>
        </p:nvSpPr>
        <p:spPr>
          <a:xfrm>
            <a:off x="941705" y="1632585"/>
            <a:ext cx="9763760" cy="1476375"/>
          </a:xfrm>
          <a:prstGeom prst="rect">
            <a:avLst/>
          </a:prstGeom>
        </p:spPr>
        <p:txBody>
          <a:bodyPr wrap="square">
            <a:spAutoFit/>
          </a:bodyPr>
          <a:p>
            <a:pPr marL="457200" indent="0" fontAlgn="auto">
              <a:lnSpc>
                <a:spcPct val="150000"/>
              </a:lnSpc>
              <a:extLst>
                <a:ext uri="{35155182-B16C-46BC-9424-99874614C6A1}">
                  <wpsdc:marlchars xmlns:wpsdc="http://www.wps.cn/officeDocument/2017/drawingmlCustomData" val="200" checksum="2975741746"/>
                </a:ext>
              </a:extLst>
            </a:pPr>
            <a:r>
              <a:rPr lang="en-US" altLang="zh-CN" sz="2000" b="0" i="0">
                <a:solidFill>
                  <a:srgbClr val="1F2329"/>
                </a:solidFill>
                <a:latin typeface="微软雅黑" panose="020B0503020204020204" charset="-122"/>
                <a:ea typeface="微软雅黑" panose="020B0503020204020204" charset="-122"/>
                <a:cs typeface="微软雅黑" panose="020B0503020204020204" charset="-122"/>
              </a:rPr>
              <a:t>《</a:t>
            </a:r>
            <a:r>
              <a:rPr lang="zh-CN" altLang="en-US" sz="2000" b="0" i="0">
                <a:solidFill>
                  <a:srgbClr val="1F2329"/>
                </a:solidFill>
                <a:latin typeface="微软雅黑" panose="020B0503020204020204" charset="-122"/>
                <a:ea typeface="微软雅黑" panose="020B0503020204020204" charset="-122"/>
                <a:cs typeface="微软雅黑" panose="020B0503020204020204" charset="-122"/>
              </a:rPr>
              <a:t>涉税专业服务管理办法（试行）</a:t>
            </a:r>
            <a:r>
              <a:rPr lang="en-US" altLang="zh-CN" sz="2000" b="0" i="0">
                <a:solidFill>
                  <a:srgbClr val="1F2329"/>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1F2329"/>
                </a:solidFill>
                <a:latin typeface="微软雅黑" panose="020B0503020204020204" charset="-122"/>
                <a:ea typeface="微软雅黑" panose="020B0503020204020204" charset="-122"/>
                <a:cs typeface="微软雅黑" panose="020B0503020204020204" charset="-122"/>
                <a:sym typeface="+mn-ea"/>
              </a:rPr>
              <a:t>第十四条</a:t>
            </a:r>
            <a:endParaRPr lang="zh-CN" altLang="en-US" sz="2000">
              <a:solidFill>
                <a:srgbClr val="1F2329"/>
              </a:solidFill>
              <a:latin typeface="微软雅黑" panose="020B0503020204020204" charset="-122"/>
              <a:ea typeface="微软雅黑" panose="020B0503020204020204" charset="-122"/>
              <a:cs typeface="微软雅黑" panose="020B0503020204020204" charset="-122"/>
              <a:sym typeface="+mn-ea"/>
            </a:endParaRPr>
          </a:p>
          <a:p>
            <a:pPr marL="457200" indent="0" fontAlgn="auto">
              <a:lnSpc>
                <a:spcPct val="150000"/>
              </a:lnSpc>
              <a:extLst>
                <a:ext uri="{35155182-B16C-46BC-9424-99874614C6A1}">
                  <wpsdc:marlchars xmlns:wpsdc="http://www.wps.cn/officeDocument/2017/drawingmlCustomData" val="200" checksum="2975741746"/>
                </a:ext>
              </a:extLst>
            </a:pPr>
            <a:r>
              <a:rPr lang="zh-CN" altLang="en-US" sz="2000" b="0" i="0">
                <a:solidFill>
                  <a:srgbClr val="1F2329"/>
                </a:solidFill>
                <a:latin typeface="微软雅黑" panose="020B0503020204020204" charset="-122"/>
                <a:ea typeface="微软雅黑" panose="020B0503020204020204" charset="-122"/>
                <a:cs typeface="微软雅黑" panose="020B0503020204020204" charset="-122"/>
              </a:rPr>
              <a:t>纳税人、扣缴义务人委托涉税专业服务机构及涉税服务人员代为办理税务事项时，应当向税务机关表明委托代理关系及相关授权事项，明确双方权利义务。</a:t>
            </a:r>
            <a:endParaRPr lang="zh-CN" altLang="en-US" sz="2000" b="0" i="0">
              <a:solidFill>
                <a:srgbClr val="1F2329"/>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43610" y="3068320"/>
            <a:ext cx="9858375" cy="553085"/>
          </a:xfrm>
          <a:prstGeom prst="rect">
            <a:avLst/>
          </a:prstGeom>
        </p:spPr>
        <p:txBody>
          <a:bodyPr wrap="square">
            <a:spAutoFit/>
          </a:bodyPr>
          <a:p>
            <a:pPr indent="457200" fontAlgn="auto">
              <a:lnSpc>
                <a:spcPct val="150000"/>
              </a:lnSpc>
            </a:pPr>
            <a:r>
              <a:rPr lang="zh-CN" altLang="en-US" sz="2000" b="0" i="0">
                <a:solidFill>
                  <a:srgbClr val="FF0000"/>
                </a:solidFill>
                <a:latin typeface="微软雅黑" panose="020B0503020204020204" charset="-122"/>
                <a:ea typeface="微软雅黑" panose="020B0503020204020204" charset="-122"/>
              </a:rPr>
              <a:t>纳税人应主动向税务机关报备委托关系及授权范围。</a:t>
            </a:r>
            <a:endParaRPr lang="zh-CN" altLang="en-US" sz="2000" b="0" i="0">
              <a:solidFill>
                <a:srgbClr val="FF0000"/>
              </a:solidFill>
              <a:latin typeface="微软雅黑" panose="020B0503020204020204" charset="-122"/>
              <a:ea typeface="微软雅黑" panose="020B0503020204020204" charset="-122"/>
            </a:endParaRPr>
          </a:p>
        </p:txBody>
      </p:sp>
      <p:sp>
        <p:nvSpPr>
          <p:cNvPr id="8" name="文本框 7"/>
          <p:cNvSpPr txBox="1"/>
          <p:nvPr/>
        </p:nvSpPr>
        <p:spPr>
          <a:xfrm>
            <a:off x="1402080" y="3822700"/>
            <a:ext cx="9089390" cy="1014730"/>
          </a:xfrm>
          <a:prstGeom prst="rect">
            <a:avLst/>
          </a:prstGeom>
        </p:spPr>
        <p:txBody>
          <a:bodyPr wrap="square">
            <a:spAutoFit/>
          </a:bodyPr>
          <a:p>
            <a:pPr indent="0" fontAlgn="auto">
              <a:lnSpc>
                <a:spcPct val="150000"/>
              </a:lnSpc>
              <a:spcBef>
                <a:spcPct val="0"/>
              </a:spcBef>
              <a:spcAft>
                <a:spcPct val="0"/>
              </a:spcAft>
            </a:pPr>
            <a:r>
              <a:rPr lang="zh-CN" altLang="en-US" sz="2000" b="1" i="0">
                <a:solidFill>
                  <a:srgbClr val="1F2329"/>
                </a:solidFill>
                <a:latin typeface="微软雅黑" panose="020B0503020204020204" charset="-122"/>
                <a:ea typeface="微软雅黑" panose="020B0503020204020204" charset="-122"/>
                <a:cs typeface="微软雅黑" panose="020B0503020204020204" charset="-122"/>
              </a:rPr>
              <a:t>第三十一条</a:t>
            </a:r>
            <a:r>
              <a:rPr lang="zh-CN" altLang="en-US" sz="2000" b="0" i="0">
                <a:solidFill>
                  <a:srgbClr val="1F2329"/>
                </a:solidFill>
                <a:latin typeface="微软雅黑" panose="020B0503020204020204" charset="-122"/>
                <a:ea typeface="微软雅黑" panose="020B0503020204020204" charset="-122"/>
                <a:cs typeface="微软雅黑" panose="020B0503020204020204" charset="-122"/>
              </a:rPr>
              <a:t> 涉税专业服务机构及涉税服务人员不得以委托方办税人员身份或者其他不真实身份办理业务。</a:t>
            </a:r>
            <a:endParaRPr lang="zh-CN" altLang="en-US" sz="2000" b="0" i="0">
              <a:solidFill>
                <a:srgbClr val="1F2329"/>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943610" y="4850765"/>
            <a:ext cx="9676765" cy="1014730"/>
          </a:xfrm>
          <a:prstGeom prst="rect">
            <a:avLst/>
          </a:prstGeom>
        </p:spPr>
        <p:txBody>
          <a:bodyPr wrap="square">
            <a:spAutoFit/>
          </a:bodyPr>
          <a:p>
            <a:pPr indent="457200" fontAlgn="auto">
              <a:lnSpc>
                <a:spcPct val="150000"/>
              </a:lnSpc>
            </a:pPr>
            <a:r>
              <a:rPr lang="zh-CN" altLang="en-US" sz="2000" b="0" i="0">
                <a:solidFill>
                  <a:srgbClr val="FF0000"/>
                </a:solidFill>
                <a:latin typeface="微软雅黑" panose="020B0503020204020204" charset="-122"/>
                <a:ea typeface="微软雅黑" panose="020B0503020204020204" charset="-122"/>
                <a:sym typeface="+mn-ea"/>
              </a:rPr>
              <a:t>必须以</a:t>
            </a:r>
            <a:r>
              <a:rPr lang="en-US" altLang="zh-CN" sz="2000" b="0" i="0">
                <a:solidFill>
                  <a:srgbClr val="FF0000"/>
                </a:solidFill>
                <a:latin typeface="微软雅黑" panose="020B0503020204020204" charset="-122"/>
                <a:ea typeface="微软雅黑" panose="020B0503020204020204" charset="-122"/>
                <a:sym typeface="+mn-ea"/>
              </a:rPr>
              <a:t> “</a:t>
            </a:r>
            <a:r>
              <a:rPr lang="zh-CN" altLang="en-US" sz="2000" b="0" i="0">
                <a:solidFill>
                  <a:srgbClr val="FF0000"/>
                </a:solidFill>
                <a:latin typeface="微软雅黑" panose="020B0503020204020204" charset="-122"/>
                <a:ea typeface="微软雅黑" panose="020B0503020204020204" charset="-122"/>
                <a:sym typeface="+mn-ea"/>
              </a:rPr>
              <a:t>涉税专业服务机构</a:t>
            </a:r>
            <a:r>
              <a:rPr lang="en-US" altLang="zh-CN" sz="2000" b="0" i="0">
                <a:solidFill>
                  <a:srgbClr val="FF0000"/>
                </a:solidFill>
                <a:latin typeface="微软雅黑" panose="020B0503020204020204" charset="-122"/>
                <a:ea typeface="微软雅黑" panose="020B0503020204020204" charset="-122"/>
                <a:sym typeface="+mn-ea"/>
              </a:rPr>
              <a:t> / </a:t>
            </a:r>
            <a:r>
              <a:rPr lang="zh-CN" altLang="en-US" sz="2000" b="0" i="0">
                <a:solidFill>
                  <a:srgbClr val="FF0000"/>
                </a:solidFill>
                <a:latin typeface="微软雅黑" panose="020B0503020204020204" charset="-122"/>
                <a:ea typeface="微软雅黑" panose="020B0503020204020204" charset="-122"/>
                <a:sym typeface="+mn-ea"/>
              </a:rPr>
              <a:t>涉税服务人员</a:t>
            </a:r>
            <a:r>
              <a:rPr lang="en-US" altLang="zh-CN" sz="2000" b="0" i="0">
                <a:solidFill>
                  <a:srgbClr val="FF0000"/>
                </a:solidFill>
                <a:latin typeface="微软雅黑" panose="020B0503020204020204" charset="-122"/>
                <a:ea typeface="微软雅黑" panose="020B0503020204020204" charset="-122"/>
                <a:sym typeface="+mn-ea"/>
              </a:rPr>
              <a:t>” </a:t>
            </a:r>
            <a:r>
              <a:rPr lang="zh-CN" altLang="en-US" sz="2000" b="0" i="0">
                <a:solidFill>
                  <a:srgbClr val="FF0000"/>
                </a:solidFill>
                <a:latin typeface="微软雅黑" panose="020B0503020204020204" charset="-122"/>
                <a:ea typeface="微软雅黑" panose="020B0503020204020204" charset="-122"/>
                <a:sym typeface="+mn-ea"/>
              </a:rPr>
              <a:t>身份执业，不得冒充委托方（纳税人</a:t>
            </a:r>
            <a:r>
              <a:rPr lang="en-US" altLang="zh-CN" sz="2000" b="0" i="0">
                <a:solidFill>
                  <a:srgbClr val="FF0000"/>
                </a:solidFill>
                <a:latin typeface="微软雅黑" panose="020B0503020204020204" charset="-122"/>
                <a:ea typeface="微软雅黑" panose="020B0503020204020204" charset="-122"/>
                <a:sym typeface="+mn-ea"/>
              </a:rPr>
              <a:t> / </a:t>
            </a:r>
            <a:r>
              <a:rPr lang="zh-CN" altLang="en-US" sz="2000" b="0" i="0">
                <a:solidFill>
                  <a:srgbClr val="FF0000"/>
                </a:solidFill>
                <a:latin typeface="微软雅黑" panose="020B0503020204020204" charset="-122"/>
                <a:ea typeface="微软雅黑" panose="020B0503020204020204" charset="-122"/>
                <a:sym typeface="+mn-ea"/>
              </a:rPr>
              <a:t>扣缴义务人）的办税人员。</a:t>
            </a:r>
            <a:endParaRPr lang="zh-CN" altLang="en-US" sz="2000" b="0" i="0">
              <a:solidFill>
                <a:srgbClr val="FF0000"/>
              </a:solidFill>
              <a:latin typeface="微软雅黑" panose="020B0503020204020204" charset="-122"/>
              <a:ea typeface="微软雅黑" panose="020B0503020204020204" charset="-122"/>
              <a:sym typeface="+mn-ea"/>
            </a:endParaRPr>
          </a:p>
        </p:txBody>
      </p:sp>
      <p:pic>
        <p:nvPicPr>
          <p:cNvPr id="11" name="图片 10"/>
          <p:cNvPicPr>
            <a:picLocks noChangeAspect="1"/>
          </p:cNvPicPr>
          <p:nvPr/>
        </p:nvPicPr>
        <p:blipFill>
          <a:blip r:embed="rId8"/>
          <a:stretch>
            <a:fillRect/>
          </a:stretch>
        </p:blipFill>
        <p:spPr>
          <a:xfrm>
            <a:off x="10965180" y="5506720"/>
            <a:ext cx="1226820" cy="1219200"/>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069975" y="304800"/>
            <a:ext cx="4952365" cy="307340"/>
          </a:xfrm>
          <a:prstGeom prst="rect">
            <a:avLst/>
          </a:prstGeom>
          <a:noFill/>
        </p:spPr>
        <p:txBody>
          <a:bodyPr wrap="square" lIns="0" tIns="0" rIns="0" bIns="0" rtlCol="0">
            <a:spAutoFit/>
          </a:bodyPr>
          <a:lstStyle/>
          <a:p>
            <a:pPr>
              <a:defRPr/>
            </a:pPr>
            <a:r>
              <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课程背景</a:t>
            </a:r>
            <a:endParaRPr lang="zh-CN" altLang="en-US" sz="2000" b="1" dirty="0">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30" name="组合 29"/>
          <p:cNvGrpSpPr/>
          <p:nvPr>
            <p:custDataLst>
              <p:tags r:id="rId2"/>
            </p:custDataLst>
          </p:nvPr>
        </p:nvGrpSpPr>
        <p:grpSpPr>
          <a:xfrm>
            <a:off x="855345" y="793750"/>
            <a:ext cx="10481310" cy="4494530"/>
            <a:chOff x="1364" y="1122"/>
            <a:chExt cx="16506" cy="8591"/>
          </a:xfrm>
        </p:grpSpPr>
        <p:sp>
          <p:nvSpPr>
            <p:cNvPr id="4" name="任意多边形 3"/>
            <p:cNvSpPr/>
            <p:nvPr/>
          </p:nvSpPr>
          <p:spPr>
            <a:xfrm rot="8760000">
              <a:off x="16800" y="1122"/>
              <a:ext cx="413" cy="404"/>
            </a:xfrm>
            <a:custGeom>
              <a:avLst/>
              <a:gdLst>
                <a:gd name="connisteX0" fmla="*/ 314325 w 892646"/>
                <a:gd name="connsiteY0" fmla="*/ 492085 h 825009"/>
                <a:gd name="connisteX1" fmla="*/ 399415 w 892646"/>
                <a:gd name="connsiteY1" fmla="*/ 520660 h 825009"/>
                <a:gd name="connisteX2" fmla="*/ 485140 w 892646"/>
                <a:gd name="connsiteY2" fmla="*/ 434935 h 825009"/>
                <a:gd name="connisteX3" fmla="*/ 408940 w 892646"/>
                <a:gd name="connsiteY3" fmla="*/ 340320 h 825009"/>
                <a:gd name="connisteX4" fmla="*/ 257175 w 892646"/>
                <a:gd name="connsiteY4" fmla="*/ 397470 h 825009"/>
                <a:gd name="connisteX5" fmla="*/ 276225 w 892646"/>
                <a:gd name="connsiteY5" fmla="*/ 568285 h 825009"/>
                <a:gd name="connisteX6" fmla="*/ 370840 w 892646"/>
                <a:gd name="connsiteY6" fmla="*/ 625435 h 825009"/>
                <a:gd name="connisteX7" fmla="*/ 485140 w 892646"/>
                <a:gd name="connsiteY7" fmla="*/ 568285 h 825009"/>
                <a:gd name="connisteX8" fmla="*/ 589915 w 892646"/>
                <a:gd name="connsiteY8" fmla="*/ 434935 h 825009"/>
                <a:gd name="connisteX9" fmla="*/ 542290 w 892646"/>
                <a:gd name="connsiteY9" fmla="*/ 273645 h 825009"/>
                <a:gd name="connisteX10" fmla="*/ 323850 w 892646"/>
                <a:gd name="connsiteY10" fmla="*/ 254595 h 825009"/>
                <a:gd name="connisteX11" fmla="*/ 152400 w 892646"/>
                <a:gd name="connsiteY11" fmla="*/ 359370 h 825009"/>
                <a:gd name="connisteX12" fmla="*/ 171450 w 892646"/>
                <a:gd name="connsiteY12" fmla="*/ 615910 h 825009"/>
                <a:gd name="connisteX13" fmla="*/ 285750 w 892646"/>
                <a:gd name="connsiteY13" fmla="*/ 692110 h 825009"/>
                <a:gd name="connisteX14" fmla="*/ 532765 w 892646"/>
                <a:gd name="connsiteY14" fmla="*/ 682585 h 825009"/>
                <a:gd name="connisteX15" fmla="*/ 666115 w 892646"/>
                <a:gd name="connsiteY15" fmla="*/ 530185 h 825009"/>
                <a:gd name="connisteX16" fmla="*/ 732155 w 892646"/>
                <a:gd name="connsiteY16" fmla="*/ 330795 h 825009"/>
                <a:gd name="connisteX17" fmla="*/ 561340 w 892646"/>
                <a:gd name="connsiteY17" fmla="*/ 178395 h 825009"/>
                <a:gd name="connisteX18" fmla="*/ 276225 w 892646"/>
                <a:gd name="connsiteY18" fmla="*/ 149820 h 825009"/>
                <a:gd name="connisteX19" fmla="*/ 38100 w 892646"/>
                <a:gd name="connsiteY19" fmla="*/ 264120 h 825009"/>
                <a:gd name="connisteX20" fmla="*/ 38100 w 892646"/>
                <a:gd name="connsiteY20" fmla="*/ 577810 h 825009"/>
                <a:gd name="connisteX21" fmla="*/ 104775 w 892646"/>
                <a:gd name="connsiteY21" fmla="*/ 749260 h 825009"/>
                <a:gd name="connisteX22" fmla="*/ 295275 w 892646"/>
                <a:gd name="connsiteY22" fmla="*/ 815300 h 825009"/>
                <a:gd name="connisteX23" fmla="*/ 589915 w 892646"/>
                <a:gd name="connsiteY23" fmla="*/ 787360 h 825009"/>
                <a:gd name="connisteX24" fmla="*/ 875030 w 892646"/>
                <a:gd name="connsiteY24" fmla="*/ 539710 h 825009"/>
                <a:gd name="connisteX25" fmla="*/ 808355 w 892646"/>
                <a:gd name="connsiteY25" fmla="*/ 149820 h 825009"/>
                <a:gd name="connisteX26" fmla="*/ 542290 w 892646"/>
                <a:gd name="connsiteY26" fmla="*/ 6945 h 825009"/>
                <a:gd name="connisteX27" fmla="*/ 114300 w 892646"/>
                <a:gd name="connsiteY27" fmla="*/ 45045 h 825009"/>
                <a:gd name="connisteX28" fmla="*/ 0 w 892646"/>
                <a:gd name="connsiteY28" fmla="*/ 149820 h 82500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Lst>
              <a:rect l="l" t="t" r="r" b="b"/>
              <a:pathLst>
                <a:path w="892646" h="825010">
                  <a:moveTo>
                    <a:pt x="314325" y="492085"/>
                  </a:moveTo>
                  <a:cubicBezTo>
                    <a:pt x="329565" y="499705"/>
                    <a:pt x="365125" y="532090"/>
                    <a:pt x="399415" y="520660"/>
                  </a:cubicBezTo>
                  <a:cubicBezTo>
                    <a:pt x="433705" y="509230"/>
                    <a:pt x="483235" y="471130"/>
                    <a:pt x="485140" y="434935"/>
                  </a:cubicBezTo>
                  <a:cubicBezTo>
                    <a:pt x="487045" y="398740"/>
                    <a:pt x="454660" y="347940"/>
                    <a:pt x="408940" y="340320"/>
                  </a:cubicBezTo>
                  <a:cubicBezTo>
                    <a:pt x="363220" y="332700"/>
                    <a:pt x="283845" y="351750"/>
                    <a:pt x="257175" y="397470"/>
                  </a:cubicBezTo>
                  <a:cubicBezTo>
                    <a:pt x="230505" y="443190"/>
                    <a:pt x="253365" y="522565"/>
                    <a:pt x="276225" y="568285"/>
                  </a:cubicBezTo>
                  <a:cubicBezTo>
                    <a:pt x="299085" y="614005"/>
                    <a:pt x="328930" y="625435"/>
                    <a:pt x="370840" y="625435"/>
                  </a:cubicBezTo>
                  <a:cubicBezTo>
                    <a:pt x="412750" y="625435"/>
                    <a:pt x="441325" y="606385"/>
                    <a:pt x="485140" y="568285"/>
                  </a:cubicBezTo>
                  <a:cubicBezTo>
                    <a:pt x="528955" y="530185"/>
                    <a:pt x="578485" y="493990"/>
                    <a:pt x="589915" y="434935"/>
                  </a:cubicBezTo>
                  <a:cubicBezTo>
                    <a:pt x="601345" y="375880"/>
                    <a:pt x="595630" y="309840"/>
                    <a:pt x="542290" y="273645"/>
                  </a:cubicBezTo>
                  <a:cubicBezTo>
                    <a:pt x="488950" y="237450"/>
                    <a:pt x="401955" y="237450"/>
                    <a:pt x="323850" y="254595"/>
                  </a:cubicBezTo>
                  <a:cubicBezTo>
                    <a:pt x="245745" y="271740"/>
                    <a:pt x="182880" y="286980"/>
                    <a:pt x="152400" y="359370"/>
                  </a:cubicBezTo>
                  <a:cubicBezTo>
                    <a:pt x="121920" y="431760"/>
                    <a:pt x="144780" y="549235"/>
                    <a:pt x="171450" y="615910"/>
                  </a:cubicBezTo>
                  <a:cubicBezTo>
                    <a:pt x="198120" y="682585"/>
                    <a:pt x="213360" y="678775"/>
                    <a:pt x="285750" y="692110"/>
                  </a:cubicBezTo>
                  <a:cubicBezTo>
                    <a:pt x="358140" y="705445"/>
                    <a:pt x="456565" y="714970"/>
                    <a:pt x="532765" y="682585"/>
                  </a:cubicBezTo>
                  <a:cubicBezTo>
                    <a:pt x="608965" y="650200"/>
                    <a:pt x="626110" y="600670"/>
                    <a:pt x="666115" y="530185"/>
                  </a:cubicBezTo>
                  <a:cubicBezTo>
                    <a:pt x="706120" y="459700"/>
                    <a:pt x="753110" y="401280"/>
                    <a:pt x="732155" y="330795"/>
                  </a:cubicBezTo>
                  <a:cubicBezTo>
                    <a:pt x="711200" y="260310"/>
                    <a:pt x="652780" y="214590"/>
                    <a:pt x="561340" y="178395"/>
                  </a:cubicBezTo>
                  <a:cubicBezTo>
                    <a:pt x="469900" y="142200"/>
                    <a:pt x="381000" y="132675"/>
                    <a:pt x="276225" y="149820"/>
                  </a:cubicBezTo>
                  <a:cubicBezTo>
                    <a:pt x="171450" y="166965"/>
                    <a:pt x="85725" y="178395"/>
                    <a:pt x="38100" y="264120"/>
                  </a:cubicBezTo>
                  <a:cubicBezTo>
                    <a:pt x="-9525" y="349845"/>
                    <a:pt x="24765" y="480655"/>
                    <a:pt x="38100" y="577810"/>
                  </a:cubicBezTo>
                  <a:cubicBezTo>
                    <a:pt x="51435" y="674965"/>
                    <a:pt x="53340" y="701635"/>
                    <a:pt x="104775" y="749260"/>
                  </a:cubicBezTo>
                  <a:cubicBezTo>
                    <a:pt x="156210" y="796885"/>
                    <a:pt x="198120" y="807680"/>
                    <a:pt x="295275" y="815300"/>
                  </a:cubicBezTo>
                  <a:cubicBezTo>
                    <a:pt x="392430" y="822920"/>
                    <a:pt x="473710" y="842605"/>
                    <a:pt x="589915" y="787360"/>
                  </a:cubicBezTo>
                  <a:cubicBezTo>
                    <a:pt x="706120" y="732115"/>
                    <a:pt x="831215" y="667345"/>
                    <a:pt x="875030" y="539710"/>
                  </a:cubicBezTo>
                  <a:cubicBezTo>
                    <a:pt x="918845" y="412075"/>
                    <a:pt x="875030" y="256500"/>
                    <a:pt x="808355" y="149820"/>
                  </a:cubicBezTo>
                  <a:cubicBezTo>
                    <a:pt x="741680" y="43140"/>
                    <a:pt x="681355" y="27900"/>
                    <a:pt x="542290" y="6945"/>
                  </a:cubicBezTo>
                  <a:cubicBezTo>
                    <a:pt x="403225" y="-14010"/>
                    <a:pt x="222885" y="16470"/>
                    <a:pt x="114300" y="45045"/>
                  </a:cubicBezTo>
                  <a:cubicBezTo>
                    <a:pt x="5715" y="73620"/>
                    <a:pt x="14605" y="129500"/>
                    <a:pt x="0" y="149820"/>
                  </a:cubicBezTo>
                </a:path>
              </a:pathLst>
            </a:custGeom>
            <a:noFill/>
            <a:ln>
              <a:solidFill>
                <a:srgbClr val="FFFFFF">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9" name="yuluo"/>
            <p:cNvSpPr/>
            <p:nvPr>
              <p:custDataLst>
                <p:tags r:id="rId3"/>
              </p:custDataLst>
            </p:nvPr>
          </p:nvSpPr>
          <p:spPr>
            <a:xfrm>
              <a:off x="1950" y="2964"/>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13" name="任意多边形 12"/>
            <p:cNvSpPr/>
            <p:nvPr>
              <p:custDataLst>
                <p:tags r:id="rId4"/>
              </p:custDataLst>
            </p:nvPr>
          </p:nvSpPr>
          <p:spPr>
            <a:xfrm>
              <a:off x="9600" y="2964"/>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24" name="yuluo"/>
            <p:cNvSpPr/>
            <p:nvPr>
              <p:custDataLst>
                <p:tags r:id="rId5"/>
              </p:custDataLst>
            </p:nvPr>
          </p:nvSpPr>
          <p:spPr>
            <a:xfrm flipV="1">
              <a:off x="13425" y="6145"/>
              <a:ext cx="3825" cy="3568"/>
            </a:xfrm>
            <a:custGeom>
              <a:avLst/>
              <a:gdLst>
                <a:gd name="connsiteX0" fmla="*/ 0 w 2428875"/>
                <a:gd name="connsiteY0" fmla="*/ 0 h 2265875"/>
                <a:gd name="connsiteX1" fmla="*/ 2428875 w 2428875"/>
                <a:gd name="connsiteY1" fmla="*/ 0 h 2265875"/>
                <a:gd name="connsiteX2" fmla="*/ 2428875 w 2428875"/>
                <a:gd name="connsiteY2" fmla="*/ 2143125 h 2265875"/>
                <a:gd name="connsiteX3" fmla="*/ 519886 w 2428875"/>
                <a:gd name="connsiteY3" fmla="*/ 2143125 h 2265875"/>
                <a:gd name="connsiteX4" fmla="*/ 410561 w 2428875"/>
                <a:gd name="connsiteY4" fmla="*/ 2265875 h 2265875"/>
                <a:gd name="connsiteX5" fmla="*/ 301237 w 2428875"/>
                <a:gd name="connsiteY5" fmla="*/ 2143125 h 2265875"/>
                <a:gd name="connsiteX6" fmla="*/ 0 w 2428875"/>
                <a:gd name="connsiteY6" fmla="*/ 2143125 h 2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5" h="2265875">
                  <a:moveTo>
                    <a:pt x="0" y="0"/>
                  </a:moveTo>
                  <a:lnTo>
                    <a:pt x="2428875" y="0"/>
                  </a:lnTo>
                  <a:lnTo>
                    <a:pt x="2428875" y="2143125"/>
                  </a:lnTo>
                  <a:lnTo>
                    <a:pt x="519886" y="2143125"/>
                  </a:lnTo>
                  <a:lnTo>
                    <a:pt x="410561" y="2265875"/>
                  </a:lnTo>
                  <a:lnTo>
                    <a:pt x="301237" y="2143125"/>
                  </a:lnTo>
                  <a:lnTo>
                    <a:pt x="0" y="2143125"/>
                  </a:lnTo>
                  <a:close/>
                </a:path>
              </a:pathLst>
            </a:custGeom>
            <a:solidFill>
              <a:schemeClr val="bg1"/>
            </a:solidFill>
            <a:ln>
              <a:noFill/>
            </a:ln>
            <a:effectLst/>
          </p:spPr>
          <p:txBody>
            <a:bodyPr vert="horz" wrap="square" lIns="91440" tIns="45720" rIns="91440" bIns="45720" numCol="1" anchor="t" anchorCtr="0" compatLnSpc="1">
              <a:noAutofit/>
            </a:bodyPr>
            <a:p>
              <a:endParaRPr lang="zh-CN" altLang="en-US">
                <a:solidFill>
                  <a:prstClr val="black"/>
                </a:solidFill>
                <a:cs typeface="微软雅黑" panose="020B0503020204020204" charset="-122"/>
              </a:endParaRPr>
            </a:p>
          </p:txBody>
        </p:sp>
        <p:sp>
          <p:nvSpPr>
            <p:cNvPr id="33" name="矩形 32"/>
            <p:cNvSpPr/>
            <p:nvPr>
              <p:custDataLst>
                <p:tags r:id="rId6"/>
              </p:custDataLst>
            </p:nvPr>
          </p:nvSpPr>
          <p:spPr>
            <a:xfrm>
              <a:off x="5959" y="7570"/>
              <a:ext cx="3541" cy="2027"/>
            </a:xfrm>
            <a:prstGeom prst="rect">
              <a:avLst/>
            </a:prstGeom>
          </p:spPr>
          <p:txBody>
            <a:bodyPr wrap="square">
              <a:spAutoFit/>
            </a:bodyPr>
            <a:p>
              <a:pPr>
                <a:lnSpc>
                  <a:spcPct val="150000"/>
                </a:lnSpc>
              </a:pPr>
              <a:r>
                <a:rPr lang="en-US" altLang="zh-CN" sz="1050">
                  <a:solidFill>
                    <a:schemeClr val="bg1">
                      <a:alpha val="81000"/>
                    </a:schemeClr>
                  </a:solidFill>
                  <a:latin typeface="微软雅黑" panose="020B0503020204020204" charset="-122"/>
                  <a:ea typeface="微软雅黑" panose="020B0503020204020204" charset="-122"/>
                  <a:cs typeface="+mn-ea"/>
                  <a:sym typeface="+mn-lt"/>
                </a:rPr>
                <a:t>Please </a:t>
              </a:r>
              <a:r>
                <a:rPr lang="en-US" altLang="zh-CN" sz="1050" dirty="0">
                  <a:solidFill>
                    <a:schemeClr val="bg1">
                      <a:alpha val="81000"/>
                    </a:schemeClr>
                  </a:solidFill>
                  <a:latin typeface="微软雅黑" panose="020B0503020204020204" charset="-122"/>
                  <a:ea typeface="微软雅黑" panose="020B0503020204020204" charset="-122"/>
                  <a:cs typeface="+mn-ea"/>
                  <a:sym typeface="+mn-lt"/>
                </a:rPr>
                <a:t>add your text content here, or copy your text, Please add your text content here</a:t>
              </a:r>
              <a:r>
                <a:rPr lang="en-US" altLang="zh-CN" sz="1050">
                  <a:solidFill>
                    <a:schemeClr val="bg1">
                      <a:alpha val="81000"/>
                    </a:schemeClr>
                  </a:solidFill>
                  <a:latin typeface="微软雅黑" panose="020B0503020204020204" charset="-122"/>
                  <a:ea typeface="微软雅黑" panose="020B0503020204020204" charset="-122"/>
                  <a:cs typeface="+mn-ea"/>
                  <a:sym typeface="+mn-lt"/>
                </a:rPr>
                <a:t>, </a:t>
              </a:r>
              <a:endParaRPr lang="en-US" altLang="zh-CN" sz="1050">
                <a:solidFill>
                  <a:schemeClr val="bg1">
                    <a:alpha val="81000"/>
                  </a:schemeClr>
                </a:solidFill>
                <a:latin typeface="微软雅黑" panose="020B0503020204020204" charset="-122"/>
                <a:ea typeface="微软雅黑" panose="020B0503020204020204" charset="-122"/>
                <a:cs typeface="+mn-ea"/>
                <a:sym typeface="+mn-lt"/>
              </a:endParaRPr>
            </a:p>
            <a:p>
              <a:pPr>
                <a:lnSpc>
                  <a:spcPct val="150000"/>
                </a:lnSpc>
              </a:pPr>
              <a:r>
                <a:rPr lang="en-US" altLang="zh-CN" sz="1050">
                  <a:solidFill>
                    <a:schemeClr val="bg1">
                      <a:alpha val="81000"/>
                    </a:schemeClr>
                  </a:solidFill>
                  <a:latin typeface="微软雅黑" panose="020B0503020204020204" charset="-122"/>
                  <a:ea typeface="微软雅黑" panose="020B0503020204020204" charset="-122"/>
                  <a:cs typeface="+mn-ea"/>
                  <a:sym typeface="+mn-lt"/>
                </a:rPr>
                <a:t>or </a:t>
              </a:r>
              <a:r>
                <a:rPr lang="en-US" altLang="zh-CN" sz="1050" dirty="0">
                  <a:solidFill>
                    <a:schemeClr val="bg1">
                      <a:alpha val="81000"/>
                    </a:schemeClr>
                  </a:solidFill>
                  <a:latin typeface="微软雅黑" panose="020B0503020204020204" charset="-122"/>
                  <a:ea typeface="微软雅黑" panose="020B0503020204020204" charset="-122"/>
                  <a:cs typeface="+mn-ea"/>
                  <a:sym typeface="+mn-lt"/>
                </a:rPr>
                <a:t>copy your text</a:t>
              </a:r>
              <a:r>
                <a:rPr lang="en-US" altLang="zh-CN" sz="1050">
                  <a:solidFill>
                    <a:schemeClr val="bg1">
                      <a:alpha val="81000"/>
                    </a:schemeClr>
                  </a:solidFill>
                  <a:latin typeface="微软雅黑" panose="020B0503020204020204" charset="-122"/>
                  <a:ea typeface="微软雅黑" panose="020B0503020204020204" charset="-122"/>
                  <a:cs typeface="+mn-ea"/>
                  <a:sym typeface="+mn-lt"/>
                </a:rPr>
                <a:t>, </a:t>
              </a:r>
              <a:endParaRPr lang="en-US" altLang="zh-CN" sz="1050" dirty="0">
                <a:solidFill>
                  <a:schemeClr val="bg1">
                    <a:alpha val="81000"/>
                  </a:schemeClr>
                </a:solidFill>
                <a:latin typeface="微软雅黑" panose="020B0503020204020204" charset="-122"/>
                <a:ea typeface="微软雅黑" panose="020B0503020204020204" charset="-122"/>
                <a:cs typeface="+mn-ea"/>
                <a:sym typeface="+mn-lt"/>
              </a:endParaRPr>
            </a:p>
          </p:txBody>
        </p:sp>
        <p:sp>
          <p:nvSpPr>
            <p:cNvPr id="35" name="矩形 34"/>
            <p:cNvSpPr/>
            <p:nvPr>
              <p:custDataLst>
                <p:tags r:id="rId7"/>
              </p:custDataLst>
            </p:nvPr>
          </p:nvSpPr>
          <p:spPr>
            <a:xfrm>
              <a:off x="5959" y="6698"/>
              <a:ext cx="2472" cy="969"/>
            </a:xfrm>
            <a:prstGeom prst="rect">
              <a:avLst/>
            </a:prstGeom>
          </p:spPr>
          <p:txBody>
            <a:bodyPr wrap="square">
              <a:spAutoFit/>
            </a:bodyPr>
            <a:p>
              <a:pPr>
                <a:lnSpc>
                  <a:spcPct val="150000"/>
                </a:lnSpc>
              </a:pPr>
              <a:r>
                <a:rPr lang="zh-CN" altLang="en-US">
                  <a:solidFill>
                    <a:schemeClr val="bg1"/>
                  </a:solidFill>
                  <a:latin typeface="微软雅黑" panose="020B0503020204020204" charset="-122"/>
                  <a:ea typeface="微软雅黑" panose="020B0503020204020204" charset="-122"/>
                  <a:cs typeface="+mn-ea"/>
                  <a:sym typeface="+mn-lt"/>
                </a:rPr>
                <a:t>添加您的标题</a:t>
              </a:r>
              <a:endParaRPr lang="en-US" altLang="zh-CN">
                <a:solidFill>
                  <a:schemeClr val="bg1"/>
                </a:solidFill>
                <a:latin typeface="微软雅黑" panose="020B0503020204020204" charset="-122"/>
                <a:ea typeface="微软雅黑" panose="020B0503020204020204" charset="-122"/>
                <a:cs typeface="+mn-ea"/>
                <a:sym typeface="+mn-lt"/>
              </a:endParaRPr>
            </a:p>
          </p:txBody>
        </p:sp>
        <p:grpSp>
          <p:nvGrpSpPr>
            <p:cNvPr id="37" name="组合 36"/>
            <p:cNvGrpSpPr/>
            <p:nvPr/>
          </p:nvGrpSpPr>
          <p:grpSpPr>
            <a:xfrm>
              <a:off x="1364" y="1387"/>
              <a:ext cx="16506" cy="1198"/>
              <a:chOff x="1364" y="911"/>
              <a:chExt cx="16506" cy="1198"/>
            </a:xfrm>
          </p:grpSpPr>
          <p:sp>
            <p:nvSpPr>
              <p:cNvPr id="27" name="文本框 26"/>
              <p:cNvSpPr txBox="1"/>
              <p:nvPr/>
            </p:nvSpPr>
            <p:spPr>
              <a:xfrm>
                <a:off x="1364" y="911"/>
                <a:ext cx="16506" cy="1057"/>
              </a:xfrm>
              <a:prstGeom prst="rect">
                <a:avLst/>
              </a:prstGeom>
              <a:noFill/>
            </p:spPr>
            <p:txBody>
              <a:bodyPr wrap="square" rtlCol="0">
                <a:spAutoFit/>
              </a:bodyPr>
              <a:p>
                <a:pPr algn="dist"/>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明确委托关系中的</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责任底线</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委托不代表</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zh-CN" altLang="en-US"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免责</a:t>
                </a:r>
                <a:r>
                  <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endParaRPr lang="en-US" altLang="zh-CN" sz="3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cxnSp>
            <p:nvCxnSpPr>
              <p:cNvPr id="29" name="直接连接符 28"/>
              <p:cNvCxnSpPr/>
              <p:nvPr/>
            </p:nvCxnSpPr>
            <p:spPr>
              <a:xfrm>
                <a:off x="2417" y="2109"/>
                <a:ext cx="14173" cy="0"/>
              </a:xfrm>
              <a:prstGeom prst="line">
                <a:avLst/>
              </a:prstGeom>
              <a:ln>
                <a:solidFill>
                  <a:srgbClr val="35729C">
                    <a:alpha val="25000"/>
                  </a:srgbClr>
                </a:solidFill>
              </a:ln>
            </p:spPr>
            <p:style>
              <a:lnRef idx="1">
                <a:schemeClr val="accent1"/>
              </a:lnRef>
              <a:fillRef idx="0">
                <a:schemeClr val="accent1"/>
              </a:fillRef>
              <a:effectRef idx="0">
                <a:schemeClr val="accent1"/>
              </a:effectRef>
              <a:fontRef idx="minor">
                <a:schemeClr val="tx1"/>
              </a:fontRef>
            </p:style>
          </p:cxnSp>
        </p:grpSp>
      </p:grpSp>
      <p:sp>
        <p:nvSpPr>
          <p:cNvPr id="3" name="文本框 2"/>
          <p:cNvSpPr txBox="1"/>
          <p:nvPr/>
        </p:nvSpPr>
        <p:spPr>
          <a:xfrm>
            <a:off x="1084580" y="4104640"/>
            <a:ext cx="9858375" cy="1014730"/>
          </a:xfrm>
          <a:prstGeom prst="rect">
            <a:avLst/>
          </a:prstGeom>
        </p:spPr>
        <p:txBody>
          <a:bodyPr wrap="square">
            <a:spAutoFit/>
          </a:bodyPr>
          <a:p>
            <a:pPr indent="457200" fontAlgn="auto">
              <a:lnSpc>
                <a:spcPct val="150000"/>
              </a:lnSpc>
            </a:pPr>
            <a:r>
              <a:rPr lang="zh-CN" altLang="en-US" sz="2000" b="0" i="0">
                <a:solidFill>
                  <a:srgbClr val="FF0000"/>
                </a:solidFill>
                <a:latin typeface="微软雅黑" panose="020B0503020204020204" charset="-122"/>
                <a:ea typeface="微软雅黑" panose="020B0503020204020204" charset="-122"/>
              </a:rPr>
              <a:t>委托方若明知机构违反上述原则仍委托（如委托机构虚开发票、违规避税），将构成共同违法，承担相应法律责任。</a:t>
            </a:r>
            <a:endParaRPr lang="zh-CN" altLang="en-US" sz="2000" b="0" i="0">
              <a:solidFill>
                <a:srgbClr val="FF0000"/>
              </a:solidFill>
              <a:latin typeface="微软雅黑" panose="020B0503020204020204" charset="-122"/>
              <a:ea typeface="微软雅黑" panose="020B0503020204020204" charset="-122"/>
            </a:endParaRPr>
          </a:p>
        </p:txBody>
      </p:sp>
      <p:sp>
        <p:nvSpPr>
          <p:cNvPr id="5" name="文本框 4"/>
          <p:cNvSpPr txBox="1"/>
          <p:nvPr/>
        </p:nvSpPr>
        <p:spPr>
          <a:xfrm>
            <a:off x="943610" y="1631950"/>
            <a:ext cx="9547860" cy="2399665"/>
          </a:xfrm>
          <a:prstGeom prst="rect">
            <a:avLst/>
          </a:prstGeom>
          <a:noFill/>
        </p:spPr>
        <p:txBody>
          <a:bodyPr wrap="square" rtlCol="0" anchor="t">
            <a:spAutoFit/>
          </a:bodyPr>
          <a:p>
            <a:pPr marL="457200" indent="0" fontAlgn="auto">
              <a:lnSpc>
                <a:spcPct val="150000"/>
              </a:lnSpc>
              <a:extLst>
                <a:ext uri="{35155182-B16C-46BC-9424-99874614C6A1}">
                  <wpsdc:marlchars xmlns:wpsdc="http://www.wps.cn/officeDocument/2017/drawingmlCustomData" val="200" checksum="2975741746"/>
                </a:ext>
              </a:extLst>
            </a:pPr>
            <a:r>
              <a:rPr lang="en-US" altLang="zh-CN" sz="2000">
                <a:solidFill>
                  <a:srgbClr val="1F2329"/>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rgbClr val="1F2329"/>
                </a:solidFill>
                <a:latin typeface="微软雅黑" panose="020B0503020204020204" charset="-122"/>
                <a:ea typeface="微软雅黑" panose="020B0503020204020204" charset="-122"/>
                <a:cs typeface="微软雅黑" panose="020B0503020204020204" charset="-122"/>
                <a:sym typeface="+mn-ea"/>
              </a:rPr>
              <a:t>涉税专业服务管理办法（试行）</a:t>
            </a:r>
            <a:r>
              <a:rPr lang="en-US" altLang="zh-CN" sz="2000">
                <a:solidFill>
                  <a:srgbClr val="1F2329"/>
                </a:solidFill>
                <a:latin typeface="微软雅黑" panose="020B0503020204020204" charset="-122"/>
                <a:ea typeface="微软雅黑" panose="020B0503020204020204" charset="-122"/>
                <a:cs typeface="微软雅黑" panose="020B0503020204020204" charset="-122"/>
                <a:sym typeface="+mn-ea"/>
              </a:rPr>
              <a:t>》 </a:t>
            </a:r>
            <a:r>
              <a:rPr lang="zh-CN" altLang="en-US" sz="2000" b="1">
                <a:solidFill>
                  <a:srgbClr val="1F2329"/>
                </a:solidFill>
                <a:latin typeface="微软雅黑" panose="020B0503020204020204" charset="-122"/>
                <a:ea typeface="微软雅黑" panose="020B0503020204020204" charset="-122"/>
                <a:cs typeface="微软雅黑" panose="020B0503020204020204" charset="-122"/>
                <a:sym typeface="+mn-ea"/>
              </a:rPr>
              <a:t>第三十二条</a:t>
            </a:r>
            <a:r>
              <a:rPr lang="en-US" altLang="zh-CN" sz="2000">
                <a:solidFill>
                  <a:srgbClr val="1F2329"/>
                </a:solidFill>
                <a:latin typeface="微软雅黑" panose="020B0503020204020204" charset="-122"/>
                <a:ea typeface="微软雅黑" panose="020B0503020204020204" charset="-122"/>
                <a:cs typeface="微软雅黑" panose="020B0503020204020204" charset="-122"/>
                <a:sym typeface="+mn-ea"/>
              </a:rPr>
              <a:t> </a:t>
            </a:r>
            <a:endParaRPr lang="en-US" altLang="zh-CN" sz="2000">
              <a:solidFill>
                <a:srgbClr val="1F2329"/>
              </a:solidFill>
              <a:latin typeface="微软雅黑" panose="020B0503020204020204" charset="-122"/>
              <a:ea typeface="微软雅黑" panose="020B0503020204020204" charset="-122"/>
              <a:cs typeface="微软雅黑" panose="020B0503020204020204" charset="-122"/>
              <a:sym typeface="+mn-ea"/>
            </a:endParaRPr>
          </a:p>
          <a:p>
            <a:pPr marL="457200" indent="0" fontAlgn="auto">
              <a:lnSpc>
                <a:spcPct val="150000"/>
              </a:lnSpc>
              <a:extLst>
                <a:ext uri="{35155182-B16C-46BC-9424-99874614C6A1}">
                  <wpsdc:marlchars xmlns:wpsdc="http://www.wps.cn/officeDocument/2017/drawingmlCustomData" val="200" checksum="2975741746"/>
                </a:ext>
              </a:extLst>
            </a:pPr>
            <a:r>
              <a:rPr lang="zh-CN" altLang="en-US" sz="2000">
                <a:solidFill>
                  <a:srgbClr val="1F2329"/>
                </a:solidFill>
                <a:latin typeface="微软雅黑" panose="020B0503020204020204" charset="-122"/>
                <a:ea typeface="微软雅黑" panose="020B0503020204020204" charset="-122"/>
                <a:cs typeface="微软雅黑" panose="020B0503020204020204" charset="-122"/>
                <a:sym typeface="+mn-ea"/>
              </a:rPr>
              <a:t>涉税专业服务机构及涉税服务人员有下列情形之一的，</a:t>
            </a:r>
            <a:r>
              <a:rPr lang="zh-CN" altLang="en-US" sz="2000">
                <a:solidFill>
                  <a:srgbClr val="1F2329"/>
                </a:solidFill>
                <a:latin typeface="微软雅黑" panose="020B0503020204020204" charset="-122"/>
                <a:ea typeface="微软雅黑" panose="020B0503020204020204" charset="-122"/>
                <a:cs typeface="微软雅黑" panose="020B0503020204020204" charset="-122"/>
                <a:sym typeface="+mn-ea"/>
              </a:rPr>
              <a:t>由主管税务机关列为重点监管对象，扣减信用积分、降低信用等级或者纳入负面信用记录</a:t>
            </a:r>
            <a:r>
              <a:rPr lang="en-US" altLang="zh-CN" sz="2000">
                <a:solidFill>
                  <a:srgbClr val="1F2329"/>
                </a:solidFill>
                <a:latin typeface="微软雅黑" panose="020B0503020204020204" charset="-122"/>
                <a:ea typeface="微软雅黑" panose="020B0503020204020204" charset="-122"/>
                <a:cs typeface="微软雅黑" panose="020B0503020204020204" charset="-122"/>
                <a:sym typeface="+mn-ea"/>
              </a:rPr>
              <a:t>……</a:t>
            </a:r>
            <a:endParaRPr lang="en-US" altLang="zh-CN" sz="2000">
              <a:solidFill>
                <a:srgbClr val="1F2329"/>
              </a:solidFill>
              <a:latin typeface="微软雅黑" panose="020B0503020204020204" charset="-122"/>
              <a:ea typeface="微软雅黑" panose="020B0503020204020204" charset="-122"/>
              <a:cs typeface="微软雅黑" panose="020B0503020204020204" charset="-122"/>
              <a:sym typeface="+mn-ea"/>
            </a:endParaRPr>
          </a:p>
          <a:p>
            <a:pPr marL="457200" indent="0" fontAlgn="auto">
              <a:lnSpc>
                <a:spcPct val="150000"/>
              </a:lnSpc>
              <a:extLst>
                <a:ext uri="{35155182-B16C-46BC-9424-99874614C6A1}">
                  <wpsdc:marlchars xmlns:wpsdc="http://www.wps.cn/officeDocument/2017/drawingmlCustomData" val="200" checksum="2975741746"/>
                </a:ext>
              </a:extLst>
            </a:pPr>
            <a:r>
              <a:rPr lang="zh-CN" altLang="en-US" sz="2000">
                <a:solidFill>
                  <a:srgbClr val="1F2329"/>
                </a:solidFill>
                <a:latin typeface="微软雅黑" panose="020B0503020204020204" charset="-122"/>
                <a:ea typeface="微软雅黑" panose="020B0503020204020204" charset="-122"/>
                <a:cs typeface="微软雅黑" panose="020B0503020204020204" charset="-122"/>
                <a:sym typeface="+mn-ea"/>
              </a:rPr>
              <a:t>（一）违反税收法律、行政法规，造成委托人未缴少缴税款或者骗取税收优惠，按照《中华人民共和国税收征收管理法》及其实施细则相关规定被处罚的；</a:t>
            </a:r>
            <a:endParaRPr lang="zh-CN" altLang="en-US" sz="2000">
              <a:solidFill>
                <a:srgbClr val="1F2329"/>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8"/>
          <a:stretch>
            <a:fillRect/>
          </a:stretch>
        </p:blipFill>
        <p:spPr>
          <a:xfrm>
            <a:off x="10942955" y="5496560"/>
            <a:ext cx="1226820" cy="1219200"/>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069975" y="304800"/>
            <a:ext cx="3088640" cy="368935"/>
          </a:xfrm>
          <a:prstGeom prst="rect">
            <a:avLst/>
          </a:prstGeom>
          <a:noFill/>
        </p:spPr>
        <p:txBody>
          <a:bodyPr wrap="square" lIns="0" tIns="0" rIns="0" bIns="0" rtlCol="0">
            <a:spAutoFit/>
          </a:bodyPr>
          <a:lstStyle/>
          <a:p>
            <a:pPr>
              <a:defRPr/>
            </a:pPr>
            <a:r>
              <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rPr>
              <a:t>纳税信用查询</a:t>
            </a:r>
            <a:endParaRPr lang="zh-CN" altLang="en-US" sz="2400" b="1">
              <a:solidFill>
                <a:srgbClr val="0A43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6" name="文本框 15"/>
          <p:cNvSpPr txBox="1"/>
          <p:nvPr/>
        </p:nvSpPr>
        <p:spPr>
          <a:xfrm>
            <a:off x="4038600" y="3053715"/>
            <a:ext cx="6454775" cy="583565"/>
          </a:xfrm>
          <a:prstGeom prst="rect">
            <a:avLst/>
          </a:prstGeom>
          <a:noFill/>
        </p:spPr>
        <p:txBody>
          <a:bodyPr wrap="square" rtlCol="0" anchor="t">
            <a:spAutoFit/>
          </a:bodyPr>
          <a:p>
            <a:pPr lvl="0" algn="ctr">
              <a:buClrTx/>
              <a:buSzTx/>
              <a:buFontTx/>
            </a:pPr>
            <a:r>
              <a:rPr lang="zh-CN" altLang="en-US" sz="3200" b="1" kern="0" spc="100" dirty="0">
                <a:latin typeface="微软雅黑" panose="020B0503020204020204" charset="-122"/>
                <a:ea typeface="微软雅黑" panose="020B0503020204020204" charset="-122"/>
                <a:cs typeface="微软雅黑" panose="020B0503020204020204" charset="-122"/>
                <a:sym typeface="+mn-lt"/>
              </a:rPr>
              <a:t>涉税专业服务机构信用信息查询</a:t>
            </a:r>
            <a:endParaRPr lang="zh-CN" altLang="en-US" sz="2400" b="1">
              <a:solidFill>
                <a:schemeClr val="tx1"/>
              </a:solidFill>
              <a:latin typeface="微软雅黑" panose="020B0503020204020204" charset="-122"/>
              <a:ea typeface="微软雅黑" panose="020B0503020204020204" charset="-122"/>
              <a:sym typeface="+mn-ea"/>
            </a:endParaRPr>
          </a:p>
        </p:txBody>
      </p:sp>
      <p:grpSp>
        <p:nvGrpSpPr>
          <p:cNvPr id="20" name="组合 19"/>
          <p:cNvGrpSpPr/>
          <p:nvPr/>
        </p:nvGrpSpPr>
        <p:grpSpPr>
          <a:xfrm>
            <a:off x="1949450" y="2328545"/>
            <a:ext cx="1979275" cy="2060998"/>
            <a:chOff x="2861" y="2789"/>
            <a:chExt cx="2559" cy="2434"/>
          </a:xfrm>
        </p:grpSpPr>
        <p:sp>
          <p:nvSpPr>
            <p:cNvPr id="2" name="文本框 1"/>
            <p:cNvSpPr txBox="1"/>
            <p:nvPr>
              <p:custDataLst>
                <p:tags r:id="rId1"/>
              </p:custDataLst>
            </p:nvPr>
          </p:nvSpPr>
          <p:spPr>
            <a:xfrm>
              <a:off x="2861" y="2789"/>
              <a:ext cx="2559" cy="2434"/>
            </a:xfrm>
            <a:prstGeom prst="rect">
              <a:avLst/>
            </a:prstGeom>
            <a:noFill/>
          </p:spPr>
          <p:txBody>
            <a:bodyPr wrap="square" rtlCol="0">
              <a:spAutoFit/>
            </a:bodyPr>
            <a:p>
              <a:r>
                <a:rPr lang="en-US" altLang="zh-CN" sz="12800" b="1">
                  <a:solidFill>
                    <a:srgbClr val="0070C0"/>
                  </a:solidFill>
                  <a:latin typeface="Impact" panose="020B0806030902050204" pitchFamily="34" charset="0"/>
                  <a:ea typeface="微软雅黑" panose="020B0503020204020204" charset="-122"/>
                  <a:cs typeface="Impact" panose="020B0806030902050204" pitchFamily="34" charset="0"/>
                </a:rPr>
                <a:t>02</a:t>
              </a:r>
              <a:endParaRPr lang="en-US" altLang="zh-CN" sz="12800" b="1">
                <a:solidFill>
                  <a:srgbClr val="0070C0"/>
                </a:solidFill>
                <a:latin typeface="Impact" panose="020B0806030902050204" pitchFamily="34" charset="0"/>
                <a:ea typeface="微软雅黑" panose="020B0503020204020204" charset="-122"/>
                <a:cs typeface="Impact" panose="020B0806030902050204" pitchFamily="34" charset="0"/>
              </a:endParaRPr>
            </a:p>
          </p:txBody>
        </p:sp>
        <p:sp>
          <p:nvSpPr>
            <p:cNvPr id="18" name="文本框 17"/>
            <p:cNvSpPr txBox="1"/>
            <p:nvPr>
              <p:custDataLst>
                <p:tags r:id="rId2"/>
              </p:custDataLst>
            </p:nvPr>
          </p:nvSpPr>
          <p:spPr>
            <a:xfrm>
              <a:off x="2897" y="4818"/>
              <a:ext cx="2268" cy="398"/>
            </a:xfrm>
            <a:prstGeom prst="rect">
              <a:avLst/>
            </a:prstGeom>
            <a:solidFill>
              <a:schemeClr val="bg1"/>
            </a:solidFill>
          </p:spPr>
          <p:txBody>
            <a:bodyPr wrap="square" rtlCol="0">
              <a:spAutoFit/>
            </a:bodyPr>
            <a:p>
              <a:pPr algn="ctr"/>
              <a:r>
                <a:rPr lang="en-US" altLang="zh-CN" sz="1600" b="1">
                  <a:solidFill>
                    <a:srgbClr val="0070C0"/>
                  </a:solidFill>
                  <a:latin typeface="微软雅黑" panose="020B0503020204020204" charset="-122"/>
                  <a:ea typeface="微软雅黑" panose="020B0503020204020204" charset="-122"/>
                </a:rPr>
                <a:t>PART TWO</a:t>
              </a:r>
              <a:endParaRPr lang="en-US" altLang="zh-CN" sz="1600" b="1">
                <a:solidFill>
                  <a:srgbClr val="0070C0"/>
                </a:solidFill>
                <a:latin typeface="微软雅黑" panose="020B0503020204020204" charset="-122"/>
                <a:ea typeface="微软雅黑" panose="020B0503020204020204" charset="-122"/>
              </a:endParaRPr>
            </a:p>
          </p:txBody>
        </p:sp>
      </p:grpSp>
      <p:cxnSp>
        <p:nvCxnSpPr>
          <p:cNvPr id="3" name="直接连接符 2"/>
          <p:cNvCxnSpPr/>
          <p:nvPr/>
        </p:nvCxnSpPr>
        <p:spPr>
          <a:xfrm>
            <a:off x="4359532" y="3749250"/>
            <a:ext cx="5117465" cy="177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stretch>
            <a:fillRect/>
          </a:stretch>
        </p:blipFill>
        <p:spPr>
          <a:xfrm>
            <a:off x="10965180" y="5546725"/>
            <a:ext cx="1226820" cy="1219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par>
                                <p:cTn id="10" presetID="29"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par>
                                <p:cTn id="15" presetID="2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429.5750393700788,&quot;left&quot;:67.35000301579939,&quot;top&quot;:47.6,&quot;width&quot;:825.2999150532657}"/>
</p:tagLst>
</file>

<file path=ppt/tags/tag101.xml><?xml version="1.0" encoding="utf-8"?>
<p:tagLst xmlns:p="http://schemas.openxmlformats.org/presentationml/2006/main">
  <p:tag name="KSO_WM_DIAGRAM_VIRTUALLY_FRAME" val="{&quot;height&quot;:429.5750393700788,&quot;left&quot;:67.35000301579939,&quot;top&quot;:47.6,&quot;width&quot;:825.2999150532657}"/>
</p:tagLst>
</file>

<file path=ppt/tags/tag102.xml><?xml version="1.0" encoding="utf-8"?>
<p:tagLst xmlns:p="http://schemas.openxmlformats.org/presentationml/2006/main">
  <p:tag name="KSO_WM_DIAGRAM_VIRTUALLY_FRAME" val="{&quot;height&quot;:429.5750393700788,&quot;left&quot;:67.35000301579939,&quot;top&quot;:47.6,&quot;width&quot;:825.2999150532657}"/>
</p:tagLst>
</file>

<file path=ppt/tags/tag103.xml><?xml version="1.0" encoding="utf-8"?>
<p:tagLst xmlns:p="http://schemas.openxmlformats.org/presentationml/2006/main">
  <p:tag name="KSO_WM_DIAGRAM_VIRTUALLY_FRAME" val="{&quot;height&quot;:429.5750393700788,&quot;left&quot;:67.35000301579939,&quot;top&quot;:47.6,&quot;width&quot;:825.2999150532657}"/>
</p:tagLst>
</file>

<file path=ppt/tags/tag104.xml><?xml version="1.0" encoding="utf-8"?>
<p:tagLst xmlns:p="http://schemas.openxmlformats.org/presentationml/2006/main">
  <p:tag name="KSO_WM_DIAGRAM_VIRTUALLY_FRAME" val="{&quot;height&quot;:429.5750393700788,&quot;left&quot;:67.35000301579939,&quot;top&quot;:47.6,&quot;width&quot;:825.2999150532657}"/>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PP_MARK_KEY" val="d292e64f-1776-4924-aaa0-73a257eb7f6e"/>
  <p:tag name="COMMONDATA" val="eyJoZGlkIjoiMzkxOTI2YjcxMzY3NTliNTZkMjYwMDQxMWQ1YTA4Y2QifQ=="/>
  <p:tag name="commondata" val="eyJoZGlkIjoiODcxZWE4YzI1MWI1YmJiMzAyZTUxMTQzZWIyMmU0MTA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PA" val="v5.2.5"/>
</p:tagLst>
</file>

<file path=ppt/tags/tag63.xml><?xml version="1.0" encoding="utf-8"?>
<p:tagLst xmlns:p="http://schemas.openxmlformats.org/presentationml/2006/main">
  <p:tag name="PA" val="v5.2.5"/>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PA" val="v5.2.5"/>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PA" val="v5.2.5"/>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DIAGRAM_VIRTUALLY_FRAME" val="{&quot;height&quot;:429.5750393700788,&quot;left&quot;:67.35000301579939,&quot;top&quot;:47.6,&quot;width&quot;:825.2999150532657}"/>
</p:tagLst>
</file>

<file path=ppt/tags/tag79.xml><?xml version="1.0" encoding="utf-8"?>
<p:tagLst xmlns:p="http://schemas.openxmlformats.org/presentationml/2006/main">
  <p:tag name="KSO_WM_DIAGRAM_VIRTUALLY_FRAME" val="{&quot;height&quot;:429.5750393700788,&quot;left&quot;:67.35000301579939,&quot;top&quot;:47.6,&quot;width&quot;:825.299915053265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429.5750393700788,&quot;left&quot;:67.35000301579939,&quot;top&quot;:47.6,&quot;width&quot;:825.2999150532657}"/>
</p:tagLst>
</file>

<file path=ppt/tags/tag81.xml><?xml version="1.0" encoding="utf-8"?>
<p:tagLst xmlns:p="http://schemas.openxmlformats.org/presentationml/2006/main">
  <p:tag name="KSO_WM_DIAGRAM_VIRTUALLY_FRAME" val="{&quot;height&quot;:429.5750393700788,&quot;left&quot;:67.35000301579939,&quot;top&quot;:47.6,&quot;width&quot;:825.2999150532657}"/>
</p:tagLst>
</file>

<file path=ppt/tags/tag82.xml><?xml version="1.0" encoding="utf-8"?>
<p:tagLst xmlns:p="http://schemas.openxmlformats.org/presentationml/2006/main">
  <p:tag name="KSO_WM_DIAGRAM_VIRTUALLY_FRAME" val="{&quot;height&quot;:429.5750393700788,&quot;left&quot;:67.35000301579939,&quot;top&quot;:47.6,&quot;width&quot;:825.2999150532657}"/>
</p:tagLst>
</file>

<file path=ppt/tags/tag83.xml><?xml version="1.0" encoding="utf-8"?>
<p:tagLst xmlns:p="http://schemas.openxmlformats.org/presentationml/2006/main">
  <p:tag name="KSO_WM_DIAGRAM_VIRTUALLY_FRAME" val="{&quot;height&quot;:429.5750393700788,&quot;left&quot;:67.35000301579939,&quot;top&quot;:47.6,&quot;width&quot;:825.2999150532657}"/>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DIAGRAM_VIRTUALLY_FRAME" val="{&quot;height&quot;:429.5750393700788,&quot;left&quot;:67.35000301579939,&quot;top&quot;:47.6,&quot;width&quot;:825.2999150532657}"/>
</p:tagLst>
</file>

<file path=ppt/tags/tag86.xml><?xml version="1.0" encoding="utf-8"?>
<p:tagLst xmlns:p="http://schemas.openxmlformats.org/presentationml/2006/main">
  <p:tag name="KSO_WM_DIAGRAM_VIRTUALLY_FRAME" val="{&quot;height&quot;:429.5750393700788,&quot;left&quot;:67.35000301579939,&quot;top&quot;:47.6,&quot;width&quot;:825.2999150532657}"/>
</p:tagLst>
</file>

<file path=ppt/tags/tag87.xml><?xml version="1.0" encoding="utf-8"?>
<p:tagLst xmlns:p="http://schemas.openxmlformats.org/presentationml/2006/main">
  <p:tag name="KSO_WM_DIAGRAM_VIRTUALLY_FRAME" val="{&quot;height&quot;:429.5750393700788,&quot;left&quot;:67.35000301579939,&quot;top&quot;:47.6,&quot;width&quot;:825.2999150532657}"/>
</p:tagLst>
</file>

<file path=ppt/tags/tag88.xml><?xml version="1.0" encoding="utf-8"?>
<p:tagLst xmlns:p="http://schemas.openxmlformats.org/presentationml/2006/main">
  <p:tag name="KSO_WM_DIAGRAM_VIRTUALLY_FRAME" val="{&quot;height&quot;:429.5750393700788,&quot;left&quot;:67.35000301579939,&quot;top&quot;:47.6,&quot;width&quot;:825.2999150532657}"/>
</p:tagLst>
</file>

<file path=ppt/tags/tag89.xml><?xml version="1.0" encoding="utf-8"?>
<p:tagLst xmlns:p="http://schemas.openxmlformats.org/presentationml/2006/main">
  <p:tag name="KSO_WM_DIAGRAM_VIRTUALLY_FRAME" val="{&quot;height&quot;:429.5750393700788,&quot;left&quot;:67.35000301579939,&quot;top&quot;:47.6,&quot;width&quot;:825.299915053265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429.5750393700788,&quot;left&quot;:67.35000301579939,&quot;top&quot;:47.6,&quot;width&quot;:825.2999150532657}"/>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DIAGRAM_VIRTUALLY_FRAME" val="{&quot;height&quot;:429.5750393700788,&quot;left&quot;:67.35000301579939,&quot;top&quot;:47.6,&quot;width&quot;:825.2999150532657}"/>
</p:tagLst>
</file>

<file path=ppt/tags/tag93.xml><?xml version="1.0" encoding="utf-8"?>
<p:tagLst xmlns:p="http://schemas.openxmlformats.org/presentationml/2006/main">
  <p:tag name="KSO_WM_DIAGRAM_VIRTUALLY_FRAME" val="{&quot;height&quot;:429.5750393700788,&quot;left&quot;:67.35000301579939,&quot;top&quot;:47.6,&quot;width&quot;:825.2999150532657}"/>
</p:tagLst>
</file>

<file path=ppt/tags/tag94.xml><?xml version="1.0" encoding="utf-8"?>
<p:tagLst xmlns:p="http://schemas.openxmlformats.org/presentationml/2006/main">
  <p:tag name="KSO_WM_DIAGRAM_VIRTUALLY_FRAME" val="{&quot;height&quot;:429.5750393700788,&quot;left&quot;:67.35000301579939,&quot;top&quot;:47.6,&quot;width&quot;:825.2999150532657}"/>
</p:tagLst>
</file>

<file path=ppt/tags/tag95.xml><?xml version="1.0" encoding="utf-8"?>
<p:tagLst xmlns:p="http://schemas.openxmlformats.org/presentationml/2006/main">
  <p:tag name="KSO_WM_DIAGRAM_VIRTUALLY_FRAME" val="{&quot;height&quot;:429.5750393700788,&quot;left&quot;:67.35000301579939,&quot;top&quot;:47.6,&quot;width&quot;:825.2999150532657}"/>
</p:tagLst>
</file>

<file path=ppt/tags/tag96.xml><?xml version="1.0" encoding="utf-8"?>
<p:tagLst xmlns:p="http://schemas.openxmlformats.org/presentationml/2006/main">
  <p:tag name="KSO_WM_DIAGRAM_VIRTUALLY_FRAME" val="{&quot;height&quot;:429.5750393700788,&quot;left&quot;:67.35000301579939,&quot;top&quot;:47.6,&quot;width&quot;:825.2999150532657}"/>
</p:tagLst>
</file>

<file path=ppt/tags/tag97.xml><?xml version="1.0" encoding="utf-8"?>
<p:tagLst xmlns:p="http://schemas.openxmlformats.org/presentationml/2006/main">
  <p:tag name="KSO_WM_DIAGRAM_VIRTUALLY_FRAME" val="{&quot;height&quot;:429.5750393700788,&quot;left&quot;:67.35000301579939,&quot;top&quot;:47.6,&quot;width&quot;:825.2999150532657}"/>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DIAGRAM_VIRTUALLY_FRAME" val="{&quot;height&quot;:429.5750393700788,&quot;left&quot;:67.35000301579939,&quot;top&quot;:47.6,&quot;width&quot;:825.2999150532657}"/>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6718</Words>
  <Application>WPS 演示</Application>
  <PresentationFormat>宽屏</PresentationFormat>
  <Paragraphs>412</Paragraphs>
  <Slides>39</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39</vt:i4>
      </vt:variant>
    </vt:vector>
  </HeadingPairs>
  <TitlesOfParts>
    <vt:vector size="53" baseType="lpstr">
      <vt:lpstr>Arial</vt:lpstr>
      <vt:lpstr>宋体</vt:lpstr>
      <vt:lpstr>Wingdings</vt:lpstr>
      <vt:lpstr>Wingdings</vt:lpstr>
      <vt:lpstr>Calibri</vt:lpstr>
      <vt:lpstr>微软雅黑</vt:lpstr>
      <vt:lpstr>Impact</vt:lpstr>
      <vt:lpstr>EngraversGothic BT</vt:lpstr>
      <vt:lpstr>NumberOnly</vt:lpstr>
      <vt:lpstr>Arial Unicode MS</vt:lpstr>
      <vt:lpstr>MiSans</vt:lpstr>
      <vt:lpstr>MiSans Heavy</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普通人</cp:lastModifiedBy>
  <cp:revision>544</cp:revision>
  <dcterms:created xsi:type="dcterms:W3CDTF">2023-06-19T01:43:00Z</dcterms:created>
  <dcterms:modified xsi:type="dcterms:W3CDTF">2026-01-28T00:49:47Z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CA991F51599B427BAF766D9864FB801D_13</vt:lpwstr>
  </property>
</Properties>
</file>